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9" r:id="rId4"/>
    <p:sldId id="261" r:id="rId5"/>
    <p:sldId id="263" r:id="rId6"/>
    <p:sldId id="260" r:id="rId7"/>
    <p:sldId id="258" r:id="rId8"/>
    <p:sldId id="262" r:id="rId9"/>
    <p:sldId id="264" r:id="rId10"/>
    <p:sldId id="265" r:id="rId11"/>
    <p:sldId id="266" r:id="rId12"/>
    <p:sldId id="267" r:id="rId13"/>
    <p:sldId id="288" r:id="rId14"/>
    <p:sldId id="289" r:id="rId15"/>
    <p:sldId id="277" r:id="rId16"/>
    <p:sldId id="278" r:id="rId17"/>
    <p:sldId id="279" r:id="rId18"/>
    <p:sldId id="280" r:id="rId19"/>
    <p:sldId id="284" r:id="rId20"/>
    <p:sldId id="285" r:id="rId21"/>
    <p:sldId id="286" r:id="rId22"/>
    <p:sldId id="283" r:id="rId23"/>
    <p:sldId id="28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&#1042;&#1080;&#1076;&#1077;&#1086;%20&#1087;&#1086;%20&#1101;&#1083;.&#1082;&#1091;&#1088;&#1089;&#1091;.avi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429132"/>
            <a:ext cx="8358214" cy="121444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доцент, к.т.н. Жукова</a:t>
            </a:r>
            <a:r>
              <a:rPr lang="en-US" dirty="0" smtClean="0"/>
              <a:t> </a:t>
            </a:r>
            <a:r>
              <a:rPr lang="ru-RU" dirty="0" smtClean="0"/>
              <a:t>Светлана Александровна</a:t>
            </a:r>
          </a:p>
          <a:p>
            <a:pPr algn="l"/>
            <a:r>
              <a:rPr lang="ru-RU" dirty="0" smtClean="0"/>
              <a:t>(34241) 206-98, </a:t>
            </a:r>
          </a:p>
          <a:p>
            <a:pPr algn="l"/>
            <a:r>
              <a:rPr lang="en-US" dirty="0" err="1" smtClean="0"/>
              <a:t>sweta</a:t>
            </a:r>
            <a:r>
              <a:rPr lang="ru-RU" dirty="0" smtClean="0"/>
              <a:t>_</a:t>
            </a:r>
            <a:r>
              <a:rPr lang="en-US" dirty="0" smtClean="0"/>
              <a:t>j</a:t>
            </a:r>
            <a:r>
              <a:rPr lang="ru-RU" dirty="0" smtClean="0"/>
              <a:t>@</a:t>
            </a:r>
            <a:r>
              <a:rPr lang="en-US" dirty="0" smtClean="0"/>
              <a:t>rambler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endParaRPr lang="ru-RU" dirty="0" smtClean="0"/>
          </a:p>
          <a:p>
            <a:endParaRPr lang="ru-RU" sz="1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b="1" cap="all" dirty="0" smtClean="0"/>
              <a:t>Особенности подготовки </a:t>
            </a:r>
            <a:br>
              <a:rPr lang="ru-RU" sz="2400" b="1" cap="all" dirty="0" smtClean="0"/>
            </a:br>
            <a:r>
              <a:rPr lang="ru-RU" sz="2400" b="1" cap="all" dirty="0" smtClean="0"/>
              <a:t>ИТ- специалистов в соответствии с тенденциями развития информационных систем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Содержание теоретического курса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изучаются основы технического регулирования ИТ</a:t>
            </a:r>
          </a:p>
          <a:p>
            <a:r>
              <a:rPr lang="ru-RU" dirty="0" smtClean="0"/>
              <a:t>приводится  классификация стандартов ИТ</a:t>
            </a:r>
          </a:p>
          <a:p>
            <a:r>
              <a:rPr lang="ru-RU" dirty="0" smtClean="0"/>
              <a:t>определяется их место и роль в разработке ИТ продукции и услуг </a:t>
            </a:r>
          </a:p>
          <a:p>
            <a:r>
              <a:rPr lang="ru-RU" dirty="0" smtClean="0"/>
              <a:t>рассматриваются подходы в разработке информационных систем в соответствии с технологией открытых систем</a:t>
            </a:r>
          </a:p>
          <a:p>
            <a:r>
              <a:rPr lang="ru-RU" dirty="0" smtClean="0"/>
              <a:t>углубленно изучается процесс функциональной стандартизации на примере открытого образования с опорой на международные и отечественный стандарты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Практические навыки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dirty="0" smtClean="0"/>
              <a:t>Работа со справочными системами нормативно-технической документации ведущих организаций в сфере ИКТ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БД Стандартов  РФ «</a:t>
            </a:r>
            <a:r>
              <a:rPr lang="ru-RU" sz="2400" dirty="0" err="1" smtClean="0"/>
              <a:t>СтандартИнформ</a:t>
            </a:r>
            <a:r>
              <a:rPr lang="ru-RU" sz="2400" dirty="0" smtClean="0"/>
              <a:t>»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БД Технический комитет по стандартизации 461 Информационно-коммуникационные технологии в образовании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БД</a:t>
            </a:r>
            <a:r>
              <a:rPr lang="ru-RU" sz="2400" cap="small" dirty="0" smtClean="0"/>
              <a:t> </a:t>
            </a:r>
            <a:r>
              <a:rPr lang="ru-RU" sz="2400" dirty="0" smtClean="0"/>
              <a:t>международного консорциума </a:t>
            </a:r>
            <a:r>
              <a:rPr lang="ru-RU" sz="2400" dirty="0" err="1" smtClean="0"/>
              <a:t>World</a:t>
            </a:r>
            <a:r>
              <a:rPr lang="ru-RU" sz="2400" dirty="0" smtClean="0"/>
              <a:t> </a:t>
            </a:r>
            <a:r>
              <a:rPr lang="ru-RU" sz="2400" dirty="0" err="1" smtClean="0"/>
              <a:t>Wide</a:t>
            </a:r>
            <a:r>
              <a:rPr lang="ru-RU" sz="2400" dirty="0" smtClean="0"/>
              <a:t> </a:t>
            </a:r>
            <a:r>
              <a:rPr lang="ru-RU" sz="2400" dirty="0" err="1" smtClean="0"/>
              <a:t>Web</a:t>
            </a:r>
            <a:r>
              <a:rPr lang="ru-RU" sz="2400" dirty="0" smtClean="0"/>
              <a:t> </a:t>
            </a:r>
            <a:r>
              <a:rPr lang="ru-RU" sz="2400" dirty="0" err="1" smtClean="0"/>
              <a:t>Consortium</a:t>
            </a:r>
            <a:endParaRPr lang="en-US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БД</a:t>
            </a:r>
            <a:r>
              <a:rPr lang="ru-RU" sz="2400" cap="small" dirty="0" smtClean="0"/>
              <a:t> </a:t>
            </a:r>
            <a:r>
              <a:rPr lang="ru-RU" sz="2400" dirty="0" smtClean="0"/>
              <a:t>международного консорциума </a:t>
            </a:r>
            <a:r>
              <a:rPr lang="en-US" sz="2400" dirty="0" smtClean="0"/>
              <a:t>OMG</a:t>
            </a:r>
            <a:endParaRPr lang="ru-RU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БД стандартов ИСО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БД стандартов </a:t>
            </a:r>
            <a:r>
              <a:rPr lang="en-US" sz="2400" dirty="0" smtClean="0"/>
              <a:t>IEEE</a:t>
            </a:r>
            <a:endParaRPr lang="ru-RU" sz="24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Умения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осваиваем методы формирования и обработки данных на основе открытых стандартов</a:t>
            </a:r>
          </a:p>
          <a:p>
            <a:r>
              <a:rPr lang="ru-RU" sz="2400" dirty="0" smtClean="0"/>
              <a:t>изучаем форматы обмена данными на основе </a:t>
            </a:r>
            <a:r>
              <a:rPr lang="en-US" sz="2400" dirty="0" smtClean="0"/>
              <a:t>XML – </a:t>
            </a:r>
            <a:r>
              <a:rPr lang="ru-RU" sz="2400" dirty="0" smtClean="0"/>
              <a:t>схем</a:t>
            </a:r>
          </a:p>
          <a:p>
            <a:r>
              <a:rPr lang="ru-RU" sz="2400" dirty="0" smtClean="0"/>
              <a:t>изучаем стандартизованные </a:t>
            </a:r>
            <a:r>
              <a:rPr lang="en-US" sz="2400" dirty="0" smtClean="0"/>
              <a:t>API</a:t>
            </a:r>
            <a:r>
              <a:rPr lang="ru-RU" sz="2400" dirty="0" smtClean="0"/>
              <a:t> для доступа к открытым данным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3" y="210807"/>
            <a:ext cx="7801003" cy="614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071546"/>
            <a:ext cx="46577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25"/>
            <a:ext cx="8229600" cy="6000750"/>
          </a:xfrm>
        </p:spPr>
        <p:txBody>
          <a:bodyPr>
            <a:normAutofit/>
          </a:bodyPr>
          <a:lstStyle/>
          <a:p>
            <a:pPr marL="0" indent="358775"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sz="2400" dirty="0" smtClean="0"/>
              <a:t>Особенности, которые учитывались при разработке электронного пособия:</a:t>
            </a:r>
          </a:p>
          <a:p>
            <a:pPr marL="0" indent="358775" algn="just" eaLnBrk="1" hangingPunct="1">
              <a:spcBef>
                <a:spcPct val="0"/>
              </a:spcBef>
              <a:buFont typeface="Arial" pitchFamily="34" charset="0"/>
              <a:buNone/>
            </a:pPr>
            <a:endParaRPr lang="ru-RU" sz="2400" dirty="0" smtClean="0"/>
          </a:p>
          <a:p>
            <a:pPr marL="0" indent="358775" algn="just" eaLnBrk="1" hangingPunct="1">
              <a:spcBef>
                <a:spcPct val="0"/>
              </a:spcBef>
              <a:buFontTx/>
              <a:buChar char="-"/>
            </a:pPr>
            <a:r>
              <a:rPr lang="ru-RU" sz="2400" dirty="0" smtClean="0"/>
              <a:t>материал содержит схемы, графики,  иллюстраций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 marL="0" indent="358775" algn="just" eaLnBrk="1" hangingPunct="1">
              <a:spcBef>
                <a:spcPct val="0"/>
              </a:spcBef>
              <a:buFont typeface="Arial" pitchFamily="34" charset="0"/>
              <a:buNone/>
            </a:pPr>
            <a:endParaRPr lang="ru-RU" sz="2400" dirty="0" smtClean="0"/>
          </a:p>
          <a:p>
            <a:pPr marL="0" indent="358775" algn="just" eaLnBrk="1" hangingPunct="1">
              <a:spcBef>
                <a:spcPct val="0"/>
              </a:spcBef>
              <a:buFontTx/>
              <a:buChar char="-"/>
            </a:pPr>
            <a:r>
              <a:rPr lang="ru-RU" sz="2400" dirty="0" smtClean="0"/>
              <a:t>в лекциях используются справочные и нормативные документы, в частности национальные и международные стандарты</a:t>
            </a:r>
          </a:p>
          <a:p>
            <a:pPr marL="0" indent="358775" algn="just" eaLnBrk="1" hangingPunct="1">
              <a:spcBef>
                <a:spcPct val="0"/>
              </a:spcBef>
              <a:buFontTx/>
              <a:buChar char="-"/>
            </a:pPr>
            <a:r>
              <a:rPr lang="ru-RU" sz="2400" dirty="0" smtClean="0"/>
              <a:t>в ходе лекций используются ссылки на сетевые источники</a:t>
            </a:r>
          </a:p>
          <a:p>
            <a:pPr marL="0" indent="358775" algn="just" eaLnBrk="1" hangingPunct="1">
              <a:spcBef>
                <a:spcPct val="0"/>
              </a:spcBef>
              <a:buFontTx/>
              <a:buChar char="-"/>
            </a:pPr>
            <a:r>
              <a:rPr lang="ru-RU" sz="2400" dirty="0" smtClean="0"/>
              <a:t>структура материала для разных форм обучения отличается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25"/>
            <a:ext cx="8229600" cy="5697538"/>
          </a:xfrm>
        </p:spPr>
        <p:txBody>
          <a:bodyPr>
            <a:normAutofit/>
          </a:bodyPr>
          <a:lstStyle/>
          <a:p>
            <a:pPr marL="0" indent="358775"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sz="2400" dirty="0" smtClean="0"/>
              <a:t>Программная оболочка для создания и использования интерактивных обучающих программ </a:t>
            </a:r>
            <a:r>
              <a:rPr lang="ru-RU" sz="2400" b="1" dirty="0" err="1" smtClean="0"/>
              <a:t>Hyper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Service</a:t>
            </a:r>
            <a:r>
              <a:rPr lang="ru-RU" sz="2400" dirty="0" smtClean="0"/>
              <a:t>. </a:t>
            </a:r>
          </a:p>
          <a:p>
            <a:pPr marL="0" indent="358775" algn="just" eaLnBrk="1" hangingPunct="1">
              <a:spcBef>
                <a:spcPct val="0"/>
              </a:spcBef>
              <a:buFont typeface="Arial" pitchFamily="34" charset="0"/>
              <a:buNone/>
            </a:pPr>
            <a:endParaRPr lang="ru-RU" sz="2400" dirty="0" smtClean="0"/>
          </a:p>
          <a:p>
            <a:pPr marL="0" indent="358775"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sz="2400" dirty="0" smtClean="0"/>
              <a:t>Разработчик – Корпорация «Диполь» (Свидетельство </a:t>
            </a:r>
            <a:r>
              <a:rPr lang="ru-RU" sz="2400" dirty="0" err="1" smtClean="0"/>
              <a:t>РОСПАТЕНТа</a:t>
            </a:r>
            <a:r>
              <a:rPr lang="ru-RU" sz="2400" dirty="0" smtClean="0"/>
              <a:t> об официальной регистрации программы для ЭВМ № 2000610341 от 26 апреля 2000г.). Основное назначение программной оболочки </a:t>
            </a:r>
            <a:r>
              <a:rPr lang="ru-RU" sz="2400" dirty="0" err="1" smtClean="0"/>
              <a:t>HyperService</a:t>
            </a:r>
            <a:r>
              <a:rPr lang="ru-RU" sz="2400" dirty="0" smtClean="0"/>
              <a:t> - создание компьютерных обучающих программ, построенных на интерактивном взаимодействии пользователя с материалом.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25"/>
            <a:ext cx="8229600" cy="5697538"/>
          </a:xfrm>
        </p:spPr>
        <p:txBody>
          <a:bodyPr rtlCol="0">
            <a:normAutofit fontScale="92500" lnSpcReduction="10000"/>
          </a:bodyPr>
          <a:lstStyle/>
          <a:p>
            <a:pPr marL="0" indent="36000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500"/>
              </a:spcAft>
              <a:buFont typeface="Arial" pitchFamily="34" charset="0"/>
              <a:buNone/>
              <a:defRPr/>
            </a:pPr>
            <a:r>
              <a:rPr lang="ru-RU" b="1" dirty="0" smtClean="0"/>
              <a:t>Образовательные требования</a:t>
            </a:r>
            <a:r>
              <a:rPr lang="en-US" b="1" dirty="0" smtClean="0"/>
              <a:t>.</a:t>
            </a:r>
            <a:endParaRPr lang="ru-RU" b="1" dirty="0" smtClean="0"/>
          </a:p>
          <a:p>
            <a:pPr marL="0" indent="360000" algn="just" eaLnBrk="1" fontAlgn="auto" hangingPunct="1">
              <a:spcBef>
                <a:spcPts val="0"/>
              </a:spcBef>
              <a:spcAft>
                <a:spcPts val="1500"/>
              </a:spcAft>
              <a:buFont typeface="+mj-lt"/>
              <a:buAutoNum type="arabicPeriod"/>
              <a:defRPr/>
            </a:pPr>
            <a:r>
              <a:rPr lang="ru-RU" sz="2600" dirty="0" smtClean="0"/>
              <a:t>Структура курса должна соответствовать ФГОС и Возможность структурирования материала по разделам и подразделам в соответствии с рабочей программой дисциплины «Стандарты и модели ИТ»</a:t>
            </a:r>
            <a:r>
              <a:rPr lang="en-US" sz="2600" dirty="0" smtClean="0"/>
              <a:t>;</a:t>
            </a:r>
            <a:endParaRPr lang="ru-RU" sz="2600" dirty="0" smtClean="0"/>
          </a:p>
          <a:p>
            <a:pPr marL="0" indent="360000" algn="just" eaLnBrk="1" fontAlgn="auto" hangingPunct="1">
              <a:spcBef>
                <a:spcPts val="0"/>
              </a:spcBef>
              <a:spcAft>
                <a:spcPts val="1500"/>
              </a:spcAft>
              <a:buFont typeface="+mj-lt"/>
              <a:buAutoNum type="arabicPeriod"/>
              <a:defRPr/>
            </a:pPr>
            <a:r>
              <a:rPr lang="ru-RU" sz="2600" dirty="0" smtClean="0"/>
              <a:t>Курс должен включать оценки результатов освоения материала в виде тестов и вопросов</a:t>
            </a:r>
            <a:r>
              <a:rPr lang="en-US" sz="2600" dirty="0" smtClean="0"/>
              <a:t>;</a:t>
            </a:r>
            <a:endParaRPr lang="ru-RU" sz="2600" dirty="0" smtClean="0"/>
          </a:p>
          <a:p>
            <a:pPr marL="0" indent="360000" algn="just" eaLnBrk="1" fontAlgn="auto" hangingPunct="1">
              <a:spcBef>
                <a:spcPts val="0"/>
              </a:spcBef>
              <a:spcAft>
                <a:spcPts val="1500"/>
              </a:spcAft>
              <a:buFont typeface="+mj-lt"/>
              <a:buAutoNum type="arabicPeriod"/>
              <a:defRPr/>
            </a:pPr>
            <a:r>
              <a:rPr lang="ru-RU" sz="2600" dirty="0" smtClean="0"/>
              <a:t>Возможность управление траекторией обучения за счет наличия гиперссылок</a:t>
            </a:r>
            <a:r>
              <a:rPr lang="en-US" sz="2600" dirty="0" smtClean="0"/>
              <a:t>;</a:t>
            </a:r>
            <a:endParaRPr lang="ru-RU" sz="2600" dirty="0" smtClean="0"/>
          </a:p>
          <a:p>
            <a:pPr marL="0" indent="360000" algn="just" eaLnBrk="1" fontAlgn="auto" hangingPunct="1">
              <a:spcBef>
                <a:spcPts val="0"/>
              </a:spcBef>
              <a:spcAft>
                <a:spcPts val="1500"/>
              </a:spcAft>
              <a:buFont typeface="+mj-lt"/>
              <a:buAutoNum type="arabicPeriod"/>
              <a:defRPr/>
            </a:pPr>
            <a:r>
              <a:rPr lang="ru-RU" sz="2600" dirty="0" smtClean="0"/>
              <a:t>Курс должен содержать интерактивные элементы обучения</a:t>
            </a:r>
            <a:r>
              <a:rPr lang="en-US" sz="2600" dirty="0" smtClean="0"/>
              <a:t>;</a:t>
            </a:r>
            <a:endParaRPr lang="ru-RU" sz="2600" dirty="0" smtClean="0"/>
          </a:p>
          <a:p>
            <a:pPr marL="0" indent="3600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600" dirty="0" smtClean="0"/>
              <a:t>Курс должен включать элементы мультимедиа</a:t>
            </a:r>
            <a:r>
              <a:rPr lang="en-US" sz="2600" dirty="0" smtClean="0"/>
              <a:t> </a:t>
            </a:r>
            <a:r>
              <a:rPr lang="ru-RU" sz="2600" dirty="0" smtClean="0"/>
              <a:t>контента в виде анимации, живой графики.</a:t>
            </a:r>
          </a:p>
          <a:p>
            <a:pPr marL="0" indent="3600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25"/>
            <a:ext cx="8229600" cy="5697538"/>
          </a:xfrm>
        </p:spPr>
        <p:txBody>
          <a:bodyPr rtlCol="0">
            <a:normAutofit fontScale="77500" lnSpcReduction="20000"/>
          </a:bodyPr>
          <a:lstStyle/>
          <a:p>
            <a:pPr marL="0" indent="36000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Технологические требования.</a:t>
            </a:r>
            <a:endParaRPr lang="en-US" b="1" dirty="0" smtClean="0"/>
          </a:p>
          <a:p>
            <a:pPr marL="0" indent="36000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Такие требования определяются тенденциями</a:t>
            </a:r>
            <a:endParaRPr lang="en-US" b="1" dirty="0" smtClean="0"/>
          </a:p>
          <a:p>
            <a:pPr marL="0" indent="360000" algn="ctr" eaLnBrk="1" fontAlgn="auto" hangingPunct="1"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/>
            </a:pPr>
            <a:r>
              <a:rPr lang="ru-RU" b="1" dirty="0" smtClean="0"/>
              <a:t>электронного обучения.</a:t>
            </a:r>
          </a:p>
          <a:p>
            <a:pPr marL="0" indent="360000" algn="just" eaLnBrk="1" fontAlgn="auto" hangingPunct="1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ru-RU" dirty="0" smtClean="0"/>
              <a:t>использование в распределенных средах в составе локальной вычислительной сети университета и Интернет в режиме удаленного доступа.</a:t>
            </a:r>
          </a:p>
          <a:p>
            <a:pPr marL="0" indent="-360000" algn="just" eaLnBrk="1" fontAlgn="auto" hangingPunct="1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ru-RU" dirty="0" smtClean="0"/>
              <a:t>использование локально на рабочем месте обучающегося.</a:t>
            </a:r>
          </a:p>
          <a:p>
            <a:pPr marL="0" indent="-360000" algn="just" eaLnBrk="1" fontAlgn="auto" hangingPunct="1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ru-RU" dirty="0" smtClean="0"/>
              <a:t>интеграция графических элементов и файлов распространенных форматов </a:t>
            </a:r>
            <a:r>
              <a:rPr lang="ru-RU" b="1" dirty="0" smtClean="0"/>
              <a:t>MS </a:t>
            </a:r>
            <a:r>
              <a:rPr lang="ru-RU" b="1" dirty="0" err="1" smtClean="0"/>
              <a:t>Word</a:t>
            </a:r>
            <a:r>
              <a:rPr lang="ru-RU" dirty="0" smtClean="0"/>
              <a:t>, графические файлы форматов </a:t>
            </a:r>
            <a:r>
              <a:rPr lang="ru-RU" b="1" dirty="0" smtClean="0"/>
              <a:t>GIF</a:t>
            </a:r>
            <a:r>
              <a:rPr lang="ru-RU" dirty="0" smtClean="0"/>
              <a:t>, </a:t>
            </a:r>
            <a:r>
              <a:rPr lang="ru-RU" b="1" dirty="0" smtClean="0"/>
              <a:t>JPG</a:t>
            </a:r>
            <a:r>
              <a:rPr lang="ru-RU" dirty="0" smtClean="0"/>
              <a:t>, </a:t>
            </a:r>
            <a:r>
              <a:rPr lang="ru-RU" b="1" dirty="0" smtClean="0"/>
              <a:t>BMP</a:t>
            </a:r>
            <a:r>
              <a:rPr lang="ru-RU" dirty="0" smtClean="0"/>
              <a:t>, </a:t>
            </a:r>
            <a:r>
              <a:rPr lang="ru-RU" b="1" dirty="0" smtClean="0"/>
              <a:t>WMF</a:t>
            </a:r>
            <a:r>
              <a:rPr lang="ru-RU" dirty="0" smtClean="0"/>
              <a:t> и других, звуковые и </a:t>
            </a:r>
            <a:r>
              <a:rPr lang="ru-RU" dirty="0" err="1" smtClean="0"/>
              <a:t>видеофайлы</a:t>
            </a:r>
            <a:r>
              <a:rPr lang="ru-RU" dirty="0" smtClean="0"/>
              <a:t> любых форматов, поддерживаемых </a:t>
            </a:r>
            <a:r>
              <a:rPr lang="ru-RU" b="1" dirty="0" smtClean="0"/>
              <a:t>MS </a:t>
            </a:r>
            <a:r>
              <a:rPr lang="ru-RU" b="1" dirty="0" err="1" smtClean="0"/>
              <a:t>Windows</a:t>
            </a:r>
            <a:r>
              <a:rPr lang="ru-RU" dirty="0" smtClean="0"/>
              <a:t>, файлы </a:t>
            </a:r>
            <a:r>
              <a:rPr lang="ru-RU" b="1" dirty="0" err="1" smtClean="0"/>
              <a:t>Adobe</a:t>
            </a:r>
            <a:r>
              <a:rPr lang="ru-RU" b="1" dirty="0" smtClean="0"/>
              <a:t> (</a:t>
            </a:r>
            <a:r>
              <a:rPr lang="ru-RU" b="1" dirty="0" err="1" smtClean="0"/>
              <a:t>Macromedia</a:t>
            </a:r>
            <a:r>
              <a:rPr lang="ru-RU" b="1" dirty="0" smtClean="0"/>
              <a:t>) </a:t>
            </a:r>
            <a:r>
              <a:rPr lang="ru-RU" b="1" dirty="0" err="1" smtClean="0"/>
              <a:t>Flash</a:t>
            </a:r>
            <a:endParaRPr lang="ru-RU" b="1" dirty="0" smtClean="0"/>
          </a:p>
          <a:p>
            <a:pPr marL="0" indent="-360000" algn="just" eaLnBrk="1" fontAlgn="auto" hangingPunct="1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ru-RU" dirty="0" smtClean="0"/>
              <a:t>создание сценариев проведения занятий для различных форм обучения</a:t>
            </a:r>
          </a:p>
          <a:p>
            <a:pPr marL="0" indent="-360000" algn="just" eaLnBrk="1" fontAlgn="auto" hangingPunct="1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ru-RU" dirty="0" smtClean="0"/>
              <a:t>создание интерактивных элементов управления</a:t>
            </a:r>
          </a:p>
          <a:p>
            <a:pPr marL="0" indent="-3600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упаковка курса в соответствии с международным стандартом </a:t>
            </a:r>
            <a:r>
              <a:rPr lang="ru-RU" b="1" dirty="0" smtClean="0"/>
              <a:t>SCORM</a:t>
            </a:r>
            <a:r>
              <a:rPr lang="ru-RU" dirty="0" smtClean="0"/>
              <a:t> с целью его воспроизведения в системе дистанционного обучения </a:t>
            </a:r>
            <a:r>
              <a:rPr lang="ru-RU" b="1" dirty="0" smtClean="0"/>
              <a:t> Университета</a:t>
            </a:r>
            <a:r>
              <a:rPr lang="ru-RU" dirty="0" smtClean="0"/>
              <a:t>.</a:t>
            </a:r>
          </a:p>
          <a:p>
            <a:pPr marL="0" indent="3600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Апробация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ru-RU" sz="2800" dirty="0" smtClean="0"/>
              <a:t>    использован для двух потоков обучения студентов очного отделения по направлению «Информатика и вычислительная техника»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Тенденции развития информационных систем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/>
              <a:t>глобальный характер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интеграция разнородных информационных и программных ресурсов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коллективное использование</a:t>
            </a:r>
            <a:r>
              <a:rPr lang="en-US" sz="2800" dirty="0" smtClean="0">
                <a:latin typeface="Courier" pitchFamily="49" charset="0"/>
              </a:rPr>
              <a:t> </a:t>
            </a:r>
            <a:r>
              <a:rPr lang="ru-RU" sz="2800" dirty="0" smtClean="0"/>
              <a:t>ресурсов и информационных сервисов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25"/>
            <a:ext cx="8229600" cy="5697538"/>
          </a:xfrm>
        </p:spPr>
        <p:txBody>
          <a:bodyPr/>
          <a:lstStyle/>
          <a:p>
            <a:pPr marL="0" indent="358775"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sz="2500" smtClean="0"/>
              <a:t>Комплекс может использоваться как для самостоятельного обучения, так и для чтения лекций. При этом могут применяться следующие режимы:</a:t>
            </a:r>
          </a:p>
          <a:p>
            <a:pPr marL="0" indent="358775" algn="just" eaLnBrk="1" hangingPunct="1">
              <a:spcBef>
                <a:spcPct val="0"/>
              </a:spcBef>
              <a:buFont typeface="Arial" pitchFamily="34" charset="0"/>
              <a:buNone/>
            </a:pPr>
            <a:endParaRPr lang="ru-RU" sz="2500" smtClean="0"/>
          </a:p>
        </p:txBody>
      </p:sp>
      <p:pic>
        <p:nvPicPr>
          <p:cNvPr id="11267" name="Рисунок 3" descr="C:\Documents and Settings\gukovasa\Local Settings\Temporary Internet Files\Content.Word\Схемы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571625"/>
            <a:ext cx="7072312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Область использования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Образовательные программы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Прикладная информатика (по отраслям)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Программное обеспечение вычислительной техники и автоматизированных систем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Информатика и вычислительная техника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Бизнес-информатика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Демонстрация 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hlinkClick r:id="rId2" action="ppaction://hlinkfile"/>
              </a:rPr>
              <a:t>Видео по эл.курсу.</a:t>
            </a:r>
            <a:r>
              <a:rPr lang="en-US" smtClean="0">
                <a:hlinkClick r:id="rId2" action="ppaction://hlinkfile"/>
              </a:rPr>
              <a:t>avi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914384"/>
          </a:xfrm>
        </p:spPr>
        <p:txBody>
          <a:bodyPr>
            <a:noAutofit/>
          </a:bodyPr>
          <a:lstStyle/>
          <a:p>
            <a:r>
              <a:rPr lang="ru-RU" sz="2400" dirty="0" smtClean="0"/>
              <a:t>Требования к качеству программного обеспечения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ГОСТ Р ИСО 9126-2000. ИТ. Качество программного продукта Модель качества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2051" name="Picture 3" descr="C:\Documents and Settings\gukovasa\Рабочий стол\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7286625" cy="444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 технического задания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779743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интеграционная основа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технология открытых распределенных систем, обеспечивающая требования мобильности, совместимости, </a:t>
            </a:r>
            <a:r>
              <a:rPr lang="ru-RU" b="1" dirty="0" err="1" smtClean="0"/>
              <a:t>интероперабельности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в основе реализации концепции открытых систем лежит систематическая стандартизация ИТ.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Актуальность в подготовке кадров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   </a:t>
            </a:r>
            <a:r>
              <a:rPr lang="ru-RU" sz="3000" dirty="0" smtClean="0"/>
              <a:t>Документ «Стратегия развития, гармонизации и внедрения на территории Российской Федерации существующих международных политик и стандартов в области информационных технологий и информационной безопасности» включает</a:t>
            </a:r>
          </a:p>
          <a:p>
            <a:pPr>
              <a:buFont typeface="Wingdings" pitchFamily="2" charset="2"/>
              <a:buChar char="Ø"/>
            </a:pPr>
            <a:r>
              <a:rPr lang="ru-RU" sz="3000" dirty="0" smtClean="0"/>
              <a:t>Подготовка кадров и популяризация стандартизации в области ИТ</a:t>
            </a:r>
          </a:p>
          <a:p>
            <a:pPr>
              <a:buFont typeface="Wingdings" pitchFamily="2" charset="2"/>
              <a:buChar char="Ø"/>
            </a:pPr>
            <a:r>
              <a:rPr lang="ru-RU" sz="3000" dirty="0" smtClean="0"/>
              <a:t>Проектом  Стратегии предусмотрены мероприятия, направленные на подготовку соответствующих учебников, переработки учебно-методических комплексов в области ИТ стандартизации для профильных ВУЗов, а также  ряд других мероприятий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Профессиональные компетенции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ru-RU" b="1" dirty="0" smtClean="0"/>
              <a:t>     Профессиональный  стандарт </a:t>
            </a:r>
            <a:br>
              <a:rPr lang="ru-RU" b="1" dirty="0" smtClean="0"/>
            </a:br>
            <a:r>
              <a:rPr lang="ru-RU" b="1" dirty="0" smtClean="0"/>
              <a:t>«Специалист по информационным системам»</a:t>
            </a:r>
            <a:r>
              <a:rPr lang="ru-RU" dirty="0" smtClean="0"/>
              <a:t> </a:t>
            </a:r>
          </a:p>
          <a:p>
            <a:pPr lvl="0">
              <a:buNone/>
            </a:pPr>
            <a:r>
              <a:rPr lang="ru-RU" dirty="0" smtClean="0"/>
              <a:t>    «</a:t>
            </a:r>
            <a:r>
              <a:rPr lang="ru-RU" i="1" dirty="0" smtClean="0"/>
              <a:t>Разрабатывает схемы интеграции информационных систем с аппаратно-программными комплексами заказчика, несет ответственность за обоснование принимаемых и реализуемых решений»</a:t>
            </a:r>
          </a:p>
          <a:p>
            <a:pPr>
              <a:buNone/>
            </a:pPr>
            <a:r>
              <a:rPr lang="ru-RU" i="1" dirty="0" smtClean="0"/>
              <a:t> 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i="1" dirty="0" smtClean="0"/>
              <a:t>Базовые знания в области информационных технологий</a:t>
            </a:r>
          </a:p>
          <a:p>
            <a:r>
              <a:rPr lang="ru-RU" i="1" dirty="0" smtClean="0"/>
              <a:t>Современные стандарты информационного взаимодействия систем</a:t>
            </a:r>
          </a:p>
          <a:p>
            <a:r>
              <a:rPr lang="ru-RU" i="1" dirty="0" smtClean="0"/>
              <a:t>Отраслевая нормативная техническая документация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57290" y="3214686"/>
            <a:ext cx="6480174" cy="1673225"/>
          </a:xfrm>
        </p:spPr>
        <p:txBody>
          <a:bodyPr/>
          <a:lstStyle/>
          <a:p>
            <a:r>
              <a:rPr lang="ru-RU" dirty="0" smtClean="0"/>
              <a:t>курс «Стандарты и модели информационных технологий»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2857496"/>
            <a:ext cx="7772400" cy="128588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Цель курса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приобретение студентами знаний и навыков разработки компонентов программных комплексов в соответствии со стандартами и спецификациями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95</TotalTime>
  <Words>653</Words>
  <PresentationFormat>Экран (4:3)</PresentationFormat>
  <Paragraphs>84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Официальная</vt:lpstr>
      <vt:lpstr>Особенности подготовки  ИТ- специалистов в соответствии с тенденциями развития информационных систем</vt:lpstr>
      <vt:lpstr>Тенденции развития информационных систем</vt:lpstr>
      <vt:lpstr>Требования к качеству программного обеспечения (ГОСТ Р ИСО 9126-2000. ИТ. Качество программного продукта Модель качества)</vt:lpstr>
      <vt:lpstr>Пример технического задания</vt:lpstr>
      <vt:lpstr>интеграционная основа</vt:lpstr>
      <vt:lpstr>Актуальность в подготовке кадров</vt:lpstr>
      <vt:lpstr>Профессиональные компетенции</vt:lpstr>
      <vt:lpstr>Слайд 8</vt:lpstr>
      <vt:lpstr>Цель курса</vt:lpstr>
      <vt:lpstr>Содержание теоретического курса</vt:lpstr>
      <vt:lpstr>Практические навыки</vt:lpstr>
      <vt:lpstr>Умения</vt:lpstr>
      <vt:lpstr>Слайд 13</vt:lpstr>
      <vt:lpstr>Слайд 14</vt:lpstr>
      <vt:lpstr>Слайд 15</vt:lpstr>
      <vt:lpstr>Слайд 16</vt:lpstr>
      <vt:lpstr>Слайд 17</vt:lpstr>
      <vt:lpstr>Слайд 18</vt:lpstr>
      <vt:lpstr>Апробация</vt:lpstr>
      <vt:lpstr>Слайд 20</vt:lpstr>
      <vt:lpstr>Область использования</vt:lpstr>
      <vt:lpstr>Демонстрация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подготовки ИТ- специалистов в соответствии с тенденциями развития информационных систем </dc:title>
  <cp:lastModifiedBy>Жукова СА</cp:lastModifiedBy>
  <cp:revision>26</cp:revision>
  <dcterms:modified xsi:type="dcterms:W3CDTF">2015-05-10T16:48:40Z</dcterms:modified>
</cp:coreProperties>
</file>