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59" r:id="rId3"/>
    <p:sldId id="261" r:id="rId4"/>
    <p:sldId id="257" r:id="rId5"/>
    <p:sldId id="272" r:id="rId6"/>
    <p:sldId id="258" r:id="rId7"/>
    <p:sldId id="263" r:id="rId8"/>
    <p:sldId id="260" r:id="rId9"/>
    <p:sldId id="262" r:id="rId10"/>
    <p:sldId id="27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330B5-EF5C-49AF-9183-8C3A5849836C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A0081-EEE3-49E6-8577-A41B39D77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1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A0081-EEE3-49E6-8577-A41B39D771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4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B9012D1-4D26-45D7-9BE6-E20FCDD71CD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7095086-CB46-4587-BE7E-162250ED4C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sgu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limp.sgu.ru/" TargetMode="External"/><Relationship Id="rId2" Type="http://schemas.openxmlformats.org/officeDocument/2006/relationships/hyperlink" Target="http://acm.sgu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u.ru/structure/computersciences" TargetMode="External"/><Relationship Id="rId2" Type="http://schemas.openxmlformats.org/officeDocument/2006/relationships/hyperlink" Target="http://www.sg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nit.sgu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393" y="2004580"/>
            <a:ext cx="8129055" cy="2504540"/>
          </a:xfrm>
        </p:spPr>
        <p:txBody>
          <a:bodyPr/>
          <a:lstStyle/>
          <a:p>
            <a:r>
              <a:rPr lang="ru-RU" sz="4000" b="1" cap="all" dirty="0">
                <a:effectLst/>
              </a:rPr>
              <a:t>опыт привлечения работодателей к учебному процессу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12968" cy="13681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+mn-lt"/>
              </a:rPr>
              <a:t>Кудрина Е.В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доцент кафедры информатики и программирования, заместитель декана факультета компьютерных наук и информационных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технологий по учебной работе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Федорова А.Г.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заведующая кафедрой информатики и программирования, декан факультета компьютерных наук и информационных технологий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12648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Национальный исследовательский </a:t>
            </a:r>
            <a:br>
              <a:rPr lang="ru-RU" dirty="0" smtClean="0"/>
            </a:br>
            <a:r>
              <a:rPr lang="ru-RU" dirty="0" smtClean="0"/>
              <a:t>«Саратовский государственный университет имени Н.Г. Чернышевского»</a:t>
            </a:r>
            <a:endParaRPr lang="ru-RU" dirty="0"/>
          </a:p>
        </p:txBody>
      </p:sp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22" y="37817"/>
            <a:ext cx="1064118" cy="115502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476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Почему работодатели идут на такое сотрудничество?</a:t>
            </a:r>
            <a:endParaRPr lang="ru-RU" sz="36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823633" y="2132856"/>
            <a:ext cx="3181350" cy="4079875"/>
            <a:chOff x="1782" y="1026"/>
            <a:chExt cx="2004" cy="257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1026"/>
              <a:ext cx="2004" cy="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782" y="1026"/>
              <a:ext cx="2004" cy="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477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03848" y="150631"/>
            <a:ext cx="4842263" cy="974114"/>
            <a:chOff x="2699792" y="150630"/>
            <a:chExt cx="5701597" cy="10683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50630"/>
              <a:ext cx="432048" cy="1068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20869" y="260648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Высококвалифицированный </a:t>
              </a:r>
              <a:br>
                <a:rPr lang="ru-RU" sz="1600" dirty="0" smtClean="0"/>
              </a:br>
              <a:r>
                <a:rPr lang="en-US" sz="1600" dirty="0" smtClean="0"/>
                <a:t>IT-</a:t>
              </a:r>
              <a:r>
                <a:rPr lang="ru-RU" sz="1600" dirty="0" smtClean="0"/>
                <a:t>специалист компании</a:t>
              </a:r>
              <a:endParaRPr lang="ru-RU" sz="16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685403" y="1246049"/>
            <a:ext cx="5360708" cy="854381"/>
            <a:chOff x="2685403" y="1246049"/>
            <a:chExt cx="5360708" cy="8543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403" y="1246049"/>
              <a:ext cx="1045540" cy="854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23945" y="1257740"/>
              <a:ext cx="3922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Регулярный приток «новые» сотрудников в компанию («вчерашние» выпускники) </a:t>
              </a:r>
              <a:endParaRPr lang="ru-RU" sz="1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899870" y="2276873"/>
            <a:ext cx="6560562" cy="900436"/>
            <a:chOff x="1899870" y="2276873"/>
            <a:chExt cx="6560562" cy="9004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870" y="2276873"/>
              <a:ext cx="2024058" cy="900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39952" y="2420888"/>
              <a:ext cx="4320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«Многочисленная армия»</a:t>
              </a:r>
              <a:r>
                <a:rPr lang="en-US" sz="1600" dirty="0" smtClean="0"/>
                <a:t>IT-</a:t>
              </a:r>
              <a:r>
                <a:rPr lang="ru-RU" sz="1600" dirty="0" smtClean="0"/>
                <a:t>студентов</a:t>
              </a:r>
              <a:endParaRPr lang="ru-RU" sz="16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035727" y="3361364"/>
            <a:ext cx="6258272" cy="1142316"/>
            <a:chOff x="2035727" y="3361364"/>
            <a:chExt cx="6258272" cy="1142316"/>
          </a:xfrm>
        </p:grpSpPr>
        <p:sp>
          <p:nvSpPr>
            <p:cNvPr id="8" name="TextBox 7"/>
            <p:cNvSpPr txBox="1"/>
            <p:nvPr/>
          </p:nvSpPr>
          <p:spPr>
            <a:xfrm>
              <a:off x="4117535" y="3609357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«Осознанные», «подготовленные», «мотивированные» абитуриенты</a:t>
              </a:r>
              <a:endParaRPr lang="ru-RU" sz="1600" dirty="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727" y="3361364"/>
              <a:ext cx="1693550" cy="1142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1547664" y="52292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Ранняя </a:t>
            </a:r>
            <a:r>
              <a:rPr lang="ru-RU" b="1" dirty="0" smtClean="0">
                <a:solidFill>
                  <a:srgbClr val="C00000"/>
                </a:solidFill>
              </a:rPr>
              <a:t>популяризация </a:t>
            </a:r>
            <a:r>
              <a:rPr lang="en-US" b="1" dirty="0" smtClean="0">
                <a:solidFill>
                  <a:srgbClr val="C00000"/>
                </a:solidFill>
              </a:rPr>
              <a:t>IT-</a:t>
            </a:r>
            <a:r>
              <a:rPr lang="ru-RU" b="1" dirty="0" smtClean="0">
                <a:solidFill>
                  <a:srgbClr val="C00000"/>
                </a:solidFill>
              </a:rPr>
              <a:t>образования!!!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63488"/>
          </a:xfrm>
        </p:spPr>
        <p:txBody>
          <a:bodyPr/>
          <a:lstStyle/>
          <a:p>
            <a:r>
              <a:rPr lang="ru-RU" sz="4000" dirty="0" err="1" smtClean="0"/>
              <a:t>Довузовская</a:t>
            </a:r>
            <a:r>
              <a:rPr lang="ru-RU" sz="4000" dirty="0" smtClean="0"/>
              <a:t> работа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616624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Помощь, в том числе и спонсорскую: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в организации 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проведении для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школьников  региона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олимпиад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 конкурсов по информатике 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программированию (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олимпиада по базовой информатике; городская, областная и региональная  (командная) олимпиады по программированию; конкурс-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квест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 «Поиск сокровищ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»),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очных и дистанционных кружков по информатике и программированию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(«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Учимся вместе со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Скретч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», «Приключения принца Джавы: логика, комбинаторика и теория графов в занимательных задачах для младших школьников», «Основы программирования», «Решение школьных олимпиадных задач по программированию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»);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развитии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портала обучения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информатике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 программированию (</a:t>
            </a:r>
            <a:r>
              <a:rPr lang="en-US" dirty="0">
                <a:solidFill>
                  <a:schemeClr val="tx1"/>
                </a:solidFill>
                <a:latin typeface="+mn-lt"/>
                <a:hlinkClick r:id="rId2"/>
              </a:rPr>
              <a:t>http://school.sgu.ru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для он-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лайн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поддержки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уроков информатики и информационных технологий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;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Личное участие руководителей и ведущих специалистов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IT-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компаний: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в днях открытых дверей факультета;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+mn-lt"/>
              </a:rPr>
              <a:t>в выездных 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профориентационных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мероприятиях  вуза;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работе  ежегодной летней школы для одаренной молодежи в области информатики и программирования.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55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836712"/>
          </a:xfrm>
        </p:spPr>
        <p:txBody>
          <a:bodyPr/>
          <a:lstStyle/>
          <a:p>
            <a:r>
              <a:rPr lang="ru-RU" sz="3600" dirty="0" smtClean="0"/>
              <a:t>Дополнительная работа со студентами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pPr lvl="0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Организация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и проведение открытых семинаров, мастер-классов, тренингов по современным технологиям программирования для студентов различных факультетов СГУ;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Помощь,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в том числе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спонсорскую: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в организации и проведении студенческих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олимпиад по программированию различных уровней: вузовской, межвузовской,  всероссийской (открытой) и четвертьфинала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чемпионата мира по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программированию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развитие порталов подготовки студентам к олимпиадам по программированию (</a:t>
            </a:r>
            <a:r>
              <a:rPr lang="en-US" dirty="0">
                <a:solidFill>
                  <a:schemeClr val="tx1"/>
                </a:solidFill>
                <a:latin typeface="+mn-lt"/>
                <a:hlinkClick r:id="rId2"/>
              </a:rPr>
              <a:t>http://acm.sgu.ru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tx1"/>
                </a:solidFill>
                <a:latin typeface="+mn-lt"/>
                <a:hlinkClick r:id="rId3"/>
              </a:rPr>
              <a:t>http://olimp.sgu.ru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л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етних сборов и регулярных тренеров  участников центра олимпиадной подготовки программистов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</a:rPr>
              <a:t>Учреждение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именных стипендий лучшим студентам от компании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Mirantis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ационального центра по борьбе с преступлением в сфере высоких технологий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Личное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участие руководителей и ведущих специалистов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IT-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компаний: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+mn-lt"/>
              </a:rPr>
              <a:t>в днях первокурсников на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факультете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днях работодателей на факультете</a:t>
            </a:r>
          </a:p>
          <a:p>
            <a:pPr lvl="1"/>
            <a:r>
              <a:rPr lang="ru-RU" smtClean="0">
                <a:solidFill>
                  <a:schemeClr val="tx1"/>
                </a:solidFill>
                <a:latin typeface="+mn-lt"/>
              </a:rPr>
              <a:t>в ярмарках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вакансий вуза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6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80728"/>
          </a:xfrm>
        </p:spPr>
        <p:txBody>
          <a:bodyPr/>
          <a:lstStyle/>
          <a:p>
            <a:r>
              <a:rPr lang="ru-RU" sz="3600" dirty="0" smtClean="0"/>
              <a:t>Дополнительная помощь факультету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организация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проведение отрытых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семинаров,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тренингов, мастер-классов, индивидуальных консультаций 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современным технологиям программирования и актуальным вопросам теоритической информатики и ей приложениям;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учреждение именных стипендий от  компаний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Mirantis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и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Epam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для преподавателей факультета, отвечающих за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профориентационную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работу и подготовку к олимпиадам по программированию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омощь в организация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проведение (в том числе и спонсорская поддержка)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Всероссийской конференции «Информационные технологии в образовании» (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2009-2014), 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Международной конференции «Компьютерные науки и информационные технологий» (2007, 2009, 2010, 2012, 2014) и Всероссийской конференции «Преподавание информационных технологий в РФ» (АПКИТ-2011)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7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Положительные моменты от сотрудничества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Высокий рейтинг СГУ среди вузов, осуществляющих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IT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-подготовку, что подтверждается: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результатами приемных кампаний: конкурс от 6 до 18  человек на место, проходной балл от 191 до 254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(в зависимости от направления подготовки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);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победами студентов СГУ на различных олимпиадах по программированию, в том числе на чемпионате мира по программированию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команда СГУ 5 раз завоевывала серебряные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медали, 2 раза  - золотые медали,  1 раз  становилась  абсолютными чемпионами мира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оказателями востребованности выпускников факультета ( в 2014 году на момент выпуска около 81% студентов уже работало или находилось в процессе трудоустройства)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0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692696"/>
          </a:xfrm>
        </p:spPr>
        <p:txBody>
          <a:bodyPr/>
          <a:lstStyle/>
          <a:p>
            <a:r>
              <a:rPr lang="ru-RU" sz="4000" dirty="0" smtClean="0"/>
              <a:t>Наши выпускники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5627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7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Отрицательные моменты от сотрудничества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n-lt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аннее трудоустройство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 быстрый карьерный рост наших студентов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способствует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их отчислению по собственному желанию или за академическую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неуспеваемость из-за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невозможности совмещать учебу и работу</a:t>
            </a:r>
          </a:p>
        </p:txBody>
      </p:sp>
    </p:spTree>
    <p:extLst>
      <p:ext uri="{BB962C8B-B14F-4D97-AF65-F5344CB8AC3E}">
        <p14:creationId xmlns:p14="http://schemas.microsoft.com/office/powerpoint/2010/main" val="2219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ru-RU" sz="2800" dirty="0">
                <a:solidFill>
                  <a:srgbClr val="000000"/>
                </a:solidFill>
                <a:latin typeface="Calibri" pitchFamily="32" charset="0"/>
              </a:rPr>
              <a:t>Сайт СГУ   </a:t>
            </a:r>
            <a:r>
              <a:rPr lang="en-US" sz="2800" dirty="0">
                <a:solidFill>
                  <a:srgbClr val="0000FF"/>
                </a:solidFill>
                <a:latin typeface="Calibri" pitchFamily="32" charset="0"/>
                <a:hlinkClick r:id="rId2"/>
              </a:rPr>
              <a:t>http://www.sgu.ru/</a:t>
            </a:r>
            <a:r>
              <a:rPr lang="ru-RU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>
              <a:spcBef>
                <a:spcPts val="700"/>
              </a:spcBef>
            </a:pPr>
            <a:r>
              <a:rPr lang="ru-RU" sz="2800" dirty="0">
                <a:solidFill>
                  <a:srgbClr val="000000"/>
                </a:solidFill>
                <a:latin typeface="Calibri" pitchFamily="32" charset="0"/>
              </a:rPr>
              <a:t>Сайт факультета </a:t>
            </a:r>
            <a:r>
              <a:rPr lang="ru-RU" sz="2800" dirty="0" err="1">
                <a:solidFill>
                  <a:srgbClr val="000000"/>
                </a:solidFill>
                <a:latin typeface="Calibri" pitchFamily="32" charset="0"/>
              </a:rPr>
              <a:t>КНиИТ</a:t>
            </a:r>
            <a:r>
              <a:rPr lang="ru-RU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2" charset="0"/>
                <a:hlinkClick r:id="rId3"/>
              </a:rPr>
              <a:t>http://www.sgu.ru/structure/computersciences</a:t>
            </a:r>
          </a:p>
          <a:p>
            <a:pPr>
              <a:spcBef>
                <a:spcPts val="700"/>
              </a:spcBef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E-mail</a:t>
            </a: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 факультета: </a:t>
            </a:r>
            <a:r>
              <a:rPr lang="en-US" dirty="0">
                <a:solidFill>
                  <a:srgbClr val="0000FF"/>
                </a:solidFill>
                <a:latin typeface="Calibri" pitchFamily="32" charset="0"/>
                <a:hlinkClick r:id="rId4"/>
              </a:rPr>
              <a:t>knit.sgu@gmail.com</a:t>
            </a:r>
          </a:p>
          <a:p>
            <a:pPr>
              <a:spcBef>
                <a:spcPts val="700"/>
              </a:spcBef>
            </a:pPr>
            <a:r>
              <a:rPr lang="ru-RU" dirty="0">
                <a:solidFill>
                  <a:srgbClr val="000000"/>
                </a:solidFill>
                <a:latin typeface="Calibri" pitchFamily="32" charset="0"/>
              </a:rPr>
              <a:t>Телефон факультета: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8(8452) 22-51-06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8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/>
          <a:lstStyle/>
          <a:p>
            <a:r>
              <a:rPr lang="ru-RU" sz="3600" dirty="0" smtClean="0"/>
              <a:t>Основные образовательные программы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05664" cy="5832648"/>
          </a:xfrm>
        </p:spPr>
        <p:txBody>
          <a:bodyPr>
            <a:noAutofit/>
          </a:bodyPr>
          <a:lstStyle/>
          <a:p>
            <a:pPr lvl="0"/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Специалитет</a:t>
            </a:r>
            <a:endParaRPr lang="ru-RU" sz="20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10.05.01 </a:t>
            </a:r>
            <a:r>
              <a:rPr lang="ru-RU" sz="1800" i="1" dirty="0">
                <a:solidFill>
                  <a:schemeClr val="tx1"/>
                </a:solidFill>
                <a:latin typeface="+mn-lt"/>
              </a:rPr>
              <a:t>Компьютерная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безопасность, 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специализация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«Математические методы защиты информации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r>
              <a:rPr lang="ru-RU" sz="2000" b="1" dirty="0" err="1">
                <a:solidFill>
                  <a:schemeClr val="tx1"/>
                </a:solidFill>
                <a:latin typeface="+mn-lt"/>
              </a:rPr>
              <a:t>Б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акалавриат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02.03.02 </a:t>
            </a:r>
            <a:r>
              <a:rPr lang="ru-RU" sz="1800" i="1" dirty="0">
                <a:solidFill>
                  <a:schemeClr val="tx1"/>
                </a:solidFill>
                <a:latin typeface="+mn-lt"/>
              </a:rPr>
              <a:t>Фундаментальные информатика и информационные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технологии,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профиль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«Информатика и компьютерные науки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ru-RU" sz="1800" i="1" dirty="0">
                <a:solidFill>
                  <a:schemeClr val="tx1"/>
                </a:solidFill>
                <a:latin typeface="+mn-lt"/>
              </a:rPr>
              <a:t>02.03.03 Математическое обеспечение и администрирование информационных систем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,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профиль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«Параллельное программирование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ru-RU" sz="1800" i="1" dirty="0">
                <a:solidFill>
                  <a:schemeClr val="tx1"/>
                </a:solidFill>
                <a:latin typeface="+mn-lt"/>
              </a:rPr>
              <a:t>09.03.01 Информатика и вычислительная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техника,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профиль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«Вычислительные машины, комплексы, системы и сети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09.03.04 </a:t>
            </a:r>
            <a:r>
              <a:rPr lang="ru-RU" sz="1800" i="1" dirty="0">
                <a:solidFill>
                  <a:schemeClr val="tx1"/>
                </a:solidFill>
                <a:latin typeface="+mn-lt"/>
              </a:rPr>
              <a:t>Программная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инженерия,  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профиль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«Разработка программно-информационных систем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</a:p>
          <a:p>
            <a:pPr lvl="1">
              <a:spcBef>
                <a:spcPts val="1000"/>
              </a:spcBef>
            </a:pPr>
            <a:r>
              <a:rPr lang="ru-RU" sz="1800" i="1" dirty="0">
                <a:solidFill>
                  <a:schemeClr val="tx1"/>
                </a:solidFill>
                <a:latin typeface="+mn-lt"/>
              </a:rPr>
              <a:t>27.03.03 Системный анализ и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управление,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профиль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«Системный анализ и исследование операций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</a:p>
          <a:p>
            <a:pPr lvl="1">
              <a:spcBef>
                <a:spcPts val="1000"/>
              </a:spcBef>
            </a:pPr>
            <a:r>
              <a:rPr lang="ru-RU" sz="1800" i="1" dirty="0" smtClean="0">
                <a:solidFill>
                  <a:srgbClr val="000000"/>
                </a:solidFill>
                <a:latin typeface="+mn-lt"/>
              </a:rPr>
              <a:t>44.03.01 Педагогическое образование,</a:t>
            </a:r>
            <a:br>
              <a:rPr lang="ru-RU" sz="1800" i="1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профиль «Информатика»</a:t>
            </a:r>
          </a:p>
          <a:p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0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/>
          <a:lstStyle/>
          <a:p>
            <a:r>
              <a:rPr lang="ru-RU" sz="3600" dirty="0" smtClean="0"/>
              <a:t>Основные образовательные программы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05664" cy="52894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Магистратура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ru-RU" sz="1800" i="1" dirty="0">
                <a:solidFill>
                  <a:schemeClr val="tx1"/>
                </a:solidFill>
                <a:latin typeface="+mn-lt"/>
              </a:rPr>
              <a:t>01.04.02 Прикладная математика и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информатика,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профиль «Технологии программирования»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ru-RU" sz="1800" i="1" dirty="0">
                <a:solidFill>
                  <a:schemeClr val="tx1"/>
                </a:solidFill>
                <a:latin typeface="+mn-lt"/>
              </a:rPr>
              <a:t>09.04.01 Информатика и вычислительная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техника, 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профиль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«Сети ЭВМ и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телекоммуникации»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  <a:buFont typeface="Arial" charset="0"/>
              <a:buChar char="•"/>
            </a:pPr>
            <a:r>
              <a:rPr lang="ru-RU" sz="1800" i="1" dirty="0">
                <a:solidFill>
                  <a:schemeClr val="tx1"/>
                </a:solidFill>
                <a:latin typeface="+mn-lt"/>
              </a:rPr>
              <a:t>44.04.01  Педагогическое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</a:rPr>
              <a:t>образование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,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профиль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«Информатика в образовании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/>
            <a:endParaRPr lang="ru-RU" sz="2000" dirty="0">
              <a:solidFill>
                <a:schemeClr val="tx1"/>
              </a:solidFill>
              <a:latin typeface="+mn-lt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+mn-lt"/>
              </a:rPr>
              <a:t>А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спирантура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02.06.01 Компьютерные и информационные науки</a:t>
            </a: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09.06.01 Информатика и вычислительная техника</a:t>
            </a:r>
          </a:p>
        </p:txBody>
      </p:sp>
    </p:spTree>
    <p:extLst>
      <p:ext uri="{BB962C8B-B14F-4D97-AF65-F5344CB8AC3E}">
        <p14:creationId xmlns:p14="http://schemas.microsoft.com/office/powerpoint/2010/main" val="22871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79296" cy="980728"/>
          </a:xfrm>
        </p:spPr>
        <p:txBody>
          <a:bodyPr/>
          <a:lstStyle/>
          <a:p>
            <a:r>
              <a:rPr lang="ru-RU" sz="3600" dirty="0" smtClean="0"/>
              <a:t>Наиболее активные внешние партеры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9685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IT-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компании:</a:t>
            </a:r>
          </a:p>
          <a:p>
            <a:pPr lvl="1">
              <a:spcBef>
                <a:spcPts val="1000"/>
              </a:spcBef>
            </a:pPr>
            <a:r>
              <a:rPr lang="en-US" sz="1800" dirty="0" err="1">
                <a:solidFill>
                  <a:schemeClr val="tx1"/>
                </a:solidFill>
                <a:latin typeface="+mn-lt"/>
              </a:rPr>
              <a:t>Mirantis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Inc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pam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Systems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>
              <a:spcBef>
                <a:spcPts val="1000"/>
              </a:spcBef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Национальный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центр по борьбе с преступлениями в сфере высоких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технологий </a:t>
            </a:r>
          </a:p>
          <a:p>
            <a:pPr lvl="1">
              <a:spcBef>
                <a:spcPts val="1000"/>
              </a:spcBef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GridDynamics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NetCracker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Научно-исследовательские организаций:</a:t>
            </a: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Институт проблем точной механики и управления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РАН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1000"/>
              </a:spcBef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ОАО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«КБ Электроприбор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Общественная организация: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Ассоциация преподавателей и учителей информатики Саратовской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981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80728"/>
          </a:xfrm>
        </p:spPr>
        <p:txBody>
          <a:bodyPr/>
          <a:lstStyle/>
          <a:p>
            <a:r>
              <a:rPr lang="ru-RU" sz="3600" dirty="0" smtClean="0"/>
              <a:t>Наиболее активные внутренние партеры</a:t>
            </a:r>
            <a:endParaRPr lang="ru-RU" sz="36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IT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-подразделений СГУ:</a:t>
            </a: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Поволжский региональный центр новых информационных технологий</a:t>
            </a: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Центр олимпиадной подготовки программистов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имени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Н.Л. Андреевой</a:t>
            </a: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Центр непрерывной подготовки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IT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-специалистов</a:t>
            </a: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Лаборатория компьютерной безопасности</a:t>
            </a: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Центр информационно-коммуникационных технологий в обучении</a:t>
            </a: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Вычислительный центр</a:t>
            </a:r>
          </a:p>
          <a:p>
            <a:pPr lvl="1">
              <a:spcBef>
                <a:spcPts val="1000"/>
              </a:spcBef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Институт электронного и дистанционного обучения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2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4000" dirty="0" smtClean="0"/>
              <a:t>Кафедры факультета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35280" cy="5544616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Кафедра математической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кибернетики и компьютерных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наук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Кафедра дискретной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математики и информационных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технологий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Кафедра системного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анализа и автоматического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управления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Кафедра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теоретических основ компьютерной безопасности 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криптографии 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Кафедра информатики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программирования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Кафедра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информационных систем и технологий в обучении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Базовая кафедра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технологий программирования (2008 год,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Mirantis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Базовая кафедра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математического обеспечения вычислительных комплексов и информационных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систем (2011 год,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Epam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Systems)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Общая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доля преподавателей (в приведенных к целочисленным значениям ставок) из числа работодателей  составляет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около 19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%, из которых 56,5% имеют ученую степень и/или звание.</a:t>
            </a:r>
          </a:p>
        </p:txBody>
      </p:sp>
    </p:spTree>
    <p:extLst>
      <p:ext uri="{BB962C8B-B14F-4D97-AF65-F5344CB8AC3E}">
        <p14:creationId xmlns:p14="http://schemas.microsoft.com/office/powerpoint/2010/main" val="4243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>Привлечение к планированию учебного процесса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Разработка концепций, реализуемых на факультете ООП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Разработка ООП, включая разработку: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учебных планов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+mn-lt"/>
              </a:rPr>
              <a:t>м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атриц и карт компетенций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+mn-lt"/>
              </a:rPr>
              <a:t>р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абочих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программ дисциплин и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практик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+mn-lt"/>
              </a:rPr>
              <a:t>ф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онда оценочных средств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программ ГЭ и требований к  выпускным квалификационным работам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рограмм вступительных экзаменов в магистратуру и аспирантуру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57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36712"/>
          </a:xfrm>
        </p:spPr>
        <p:txBody>
          <a:bodyPr/>
          <a:lstStyle/>
          <a:p>
            <a:r>
              <a:rPr lang="ru-RU" sz="4000" dirty="0" smtClean="0"/>
              <a:t>Привлечение к учебному процессу: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роведение теоретических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практических занятий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по профильным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дисциплинам: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+mn-lt"/>
              </a:rPr>
              <a:t>Введение  в программную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инженерию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+mn-lt"/>
              </a:rPr>
              <a:t>Управление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проектами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Разработка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NET-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приложений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Разработка корпоративных систем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Разработка мобильных приложений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Тестирование  и отладка ПО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Проектирование человеко-центрированного ПО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Технологии командной разработки ПО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GRID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-технологии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Архитектура распределенных приложений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Параллельное и распределенное программирование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Стандартизация ПО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Информационная безопасность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Программно-аппаратные средства обеспечения информационной безопасности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Построение защищенных компьютерных сетей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Современные операционные системы 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Системы реального времени</a:t>
            </a:r>
          </a:p>
          <a:p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6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92696"/>
          </a:xfrm>
        </p:spPr>
        <p:txBody>
          <a:bodyPr/>
          <a:lstStyle/>
          <a:p>
            <a:r>
              <a:rPr lang="ru-RU" sz="4000" dirty="0" smtClean="0"/>
              <a:t>Привлечение к учебному процессу: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6886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Организация и проведение учебных и производственных практик: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Руководят курсовыми 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дипломными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работами бакалавров, магистрантов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специалистов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Руководят проектной 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научно-исследовательской деятельностью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специалистов и магистрантов 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+mn-lt"/>
              </a:rPr>
              <a:t>Руководят </a:t>
            </a:r>
            <a:r>
              <a:rPr lang="ru-RU" sz="2100" dirty="0">
                <a:solidFill>
                  <a:schemeClr val="tx1"/>
                </a:solidFill>
                <a:latin typeface="+mn-lt"/>
              </a:rPr>
              <a:t>научно-исследовательской деятельностью аспирантов и докторантов</a:t>
            </a:r>
          </a:p>
          <a:p>
            <a:pPr lvl="1"/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Резчиков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А.Ф.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- директор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Института проблем точной механики и управления РАН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(4 докторских и 5  кандидатских диссертаций; </a:t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2 профессора работаю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факультете)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ru-RU" sz="1800" dirty="0">
                <a:solidFill>
                  <a:schemeClr val="tx1"/>
                </a:solidFill>
                <a:latin typeface="+mn-lt"/>
              </a:rPr>
              <a:t>Твердохлебов В.А - ведущий научный сотрудник Института проблем точной механики и управления РАН (6 кандидатские диссертации,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кандидата наук  работаю на факультете)</a:t>
            </a:r>
          </a:p>
          <a:p>
            <a:pPr lvl="1"/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Кушников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В.А.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- ведущий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научный сотрудник Института проблем точной механики и управления РАН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(7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кандидатские диссертации,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1 кандидата наук  работает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факультете)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+mn-lt"/>
              </a:rPr>
              <a:t>Андрейченко Д.К. – заведующий базовой кафедрой МОВКИС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3 кандидатские диссертации, 1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кандидат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наук  работает на факультете)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6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400</TotalTime>
  <Words>973</Words>
  <Application>Microsoft Office PowerPoint</Application>
  <PresentationFormat>Экран (4:3)</PresentationFormat>
  <Paragraphs>135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опыт привлечения работодателей к учебному процессу </vt:lpstr>
      <vt:lpstr>Основные образовательные программы</vt:lpstr>
      <vt:lpstr>Основные образовательные программы</vt:lpstr>
      <vt:lpstr>Наиболее активные внешние партеры </vt:lpstr>
      <vt:lpstr>Наиболее активные внутренние партеры</vt:lpstr>
      <vt:lpstr>Кафедры факультета</vt:lpstr>
      <vt:lpstr>Привлечение к планированию учебного процесса</vt:lpstr>
      <vt:lpstr>Привлечение к учебному процессу:</vt:lpstr>
      <vt:lpstr>Привлечение к учебному процессу:</vt:lpstr>
      <vt:lpstr>Почему работодатели идут на такое сотрудничество?</vt:lpstr>
      <vt:lpstr>Презентация PowerPoint</vt:lpstr>
      <vt:lpstr>Довузовская работа</vt:lpstr>
      <vt:lpstr>Дополнительная работа со студентами</vt:lpstr>
      <vt:lpstr>Дополнительная помощь факультету</vt:lpstr>
      <vt:lpstr>Положительные моменты от сотрудничества</vt:lpstr>
      <vt:lpstr>Наши выпускники</vt:lpstr>
      <vt:lpstr>Отрицательные моменты от сотрудничества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привлечения работодателей к учебному процессу</dc:title>
  <dc:creator>Admin</dc:creator>
  <cp:lastModifiedBy>Admin</cp:lastModifiedBy>
  <cp:revision>42</cp:revision>
  <dcterms:created xsi:type="dcterms:W3CDTF">2015-05-12T06:42:16Z</dcterms:created>
  <dcterms:modified xsi:type="dcterms:W3CDTF">2015-05-15T04:26:55Z</dcterms:modified>
</cp:coreProperties>
</file>