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85" r:id="rId3"/>
  </p:sldMasterIdLst>
  <p:notesMasterIdLst>
    <p:notesMasterId r:id="rId43"/>
  </p:notesMasterIdLst>
  <p:sldIdLst>
    <p:sldId id="257" r:id="rId4"/>
    <p:sldId id="268" r:id="rId5"/>
    <p:sldId id="273" r:id="rId6"/>
    <p:sldId id="272" r:id="rId7"/>
    <p:sldId id="271" r:id="rId8"/>
    <p:sldId id="281" r:id="rId9"/>
    <p:sldId id="282" r:id="rId10"/>
    <p:sldId id="260" r:id="rId11"/>
    <p:sldId id="261" r:id="rId12"/>
    <p:sldId id="262" r:id="rId13"/>
    <p:sldId id="269" r:id="rId14"/>
    <p:sldId id="293" r:id="rId15"/>
    <p:sldId id="283" r:id="rId16"/>
    <p:sldId id="287" r:id="rId17"/>
    <p:sldId id="284" r:id="rId18"/>
    <p:sldId id="285" r:id="rId19"/>
    <p:sldId id="288" r:id="rId20"/>
    <p:sldId id="289" r:id="rId21"/>
    <p:sldId id="290" r:id="rId22"/>
    <p:sldId id="291" r:id="rId23"/>
    <p:sldId id="292" r:id="rId24"/>
    <p:sldId id="258" r:id="rId25"/>
    <p:sldId id="297" r:id="rId26"/>
    <p:sldId id="296" r:id="rId27"/>
    <p:sldId id="299" r:id="rId28"/>
    <p:sldId id="274" r:id="rId29"/>
    <p:sldId id="286" r:id="rId30"/>
    <p:sldId id="264" r:id="rId31"/>
    <p:sldId id="266" r:id="rId32"/>
    <p:sldId id="267" r:id="rId33"/>
    <p:sldId id="295" r:id="rId34"/>
    <p:sldId id="275" r:id="rId35"/>
    <p:sldId id="277" r:id="rId36"/>
    <p:sldId id="276" r:id="rId37"/>
    <p:sldId id="294" r:id="rId38"/>
    <p:sldId id="278" r:id="rId39"/>
    <p:sldId id="279" r:id="rId40"/>
    <p:sldId id="280" r:id="rId41"/>
    <p:sldId id="300" r:id="rId4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139" autoAdjust="0"/>
  </p:normalViewPr>
  <p:slideViewPr>
    <p:cSldViewPr>
      <p:cViewPr>
        <p:scale>
          <a:sx n="80" d="100"/>
          <a:sy n="80" d="100"/>
        </p:scale>
        <p:origin x="-780" y="-4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0" d="100"/>
        <a:sy n="13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2" Type="http://schemas.openxmlformats.org/officeDocument/2006/relationships/image" Target="../media/image52.emf"/><Relationship Id="rId1" Type="http://schemas.openxmlformats.org/officeDocument/2006/relationships/image" Target="../media/image5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0028CF-40EC-4206-A02D-BFF09E7C98FB}" type="datetimeFigureOut">
              <a:rPr lang="ru-RU" smtClean="0"/>
              <a:t>05.05.2017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B76550-A842-4E57-84A0-ACD1CB5CC7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4072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8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283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481284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E0BB70C0-9C2A-4525-9553-D22AA0439338}" type="slidenum">
              <a:rPr lang="ru-RU" altLang="ru-RU">
                <a:solidFill>
                  <a:prstClr val="black"/>
                </a:solidFill>
                <a:latin typeface="Arial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ru-RU" altLang="ru-RU">
              <a:solidFill>
                <a:prstClr val="black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5388" y="706438"/>
            <a:ext cx="4516437" cy="3387725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1388" y="4376738"/>
            <a:ext cx="5018087" cy="40909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562" tIns="47781" rIns="95562" bIns="47781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 txBox="1">
            <a:spLocks noGrp="1" noChangeArrowheads="1"/>
          </p:cNvSpPr>
          <p:nvPr/>
        </p:nvSpPr>
        <p:spPr bwMode="auto">
          <a:xfrm>
            <a:off x="3921125" y="8680450"/>
            <a:ext cx="2903538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778" tIns="45889" rIns="91778" bIns="45889" anchor="b"/>
          <a:lstStyle>
            <a:lvl1pPr defTabSz="917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17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17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17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17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spcBef>
                <a:spcPct val="0"/>
              </a:spcBef>
            </a:pPr>
            <a:fld id="{11D5407A-883C-4BB3-858A-133C16D9A877}" type="slidenum">
              <a:rPr lang="ru-RU" altLang="ru-RU" b="0">
                <a:cs typeface="Arial" charset="0"/>
              </a:rPr>
              <a:pPr algn="r">
                <a:spcBef>
                  <a:spcPct val="0"/>
                </a:spcBef>
              </a:pPr>
              <a:t>29</a:t>
            </a:fld>
            <a:endParaRPr lang="ru-RU" altLang="ru-RU" b="0">
              <a:cs typeface="Arial" charset="0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3800" y="706438"/>
            <a:ext cx="4516438" cy="3387725"/>
          </a:xfrm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1388" y="4375150"/>
            <a:ext cx="5018087" cy="40925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1778" tIns="45889" rIns="91778" bIns="45889"/>
          <a:lstStyle/>
          <a:p>
            <a:endParaRPr lang="ru-RU" altLang="ru-RU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altLang="ru-RU" smtClean="0"/>
          </a:p>
        </p:txBody>
      </p:sp>
      <p:sp>
        <p:nvSpPr>
          <p:cNvPr id="1331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DCCDC8F-F5B4-4A9F-8442-8059459EA2A5}" type="slidenum">
              <a:rPr lang="ru-RU" altLang="ru-RU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36</a:t>
            </a:fld>
            <a:endParaRPr lang="ru-RU" alt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229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508D959-AF5B-4A41-8269-6D046A33591B}" type="slidenum">
              <a:rPr lang="ru-RU" altLang="ru-RU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37</a:t>
            </a:fld>
            <a:endParaRPr lang="ru-RU" alt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93800" y="704850"/>
            <a:ext cx="4518025" cy="33877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1734" y="4374617"/>
            <a:ext cx="5017776" cy="409243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altLang="ru-RU" sz="1400" smtClean="0">
                <a:solidFill>
                  <a:srgbClr val="0000FF"/>
                </a:solidFill>
              </a:rPr>
              <a:t>На </a:t>
            </a:r>
            <a:r>
              <a:rPr lang="en-US" altLang="ru-RU" sz="1400" smtClean="0">
                <a:solidFill>
                  <a:srgbClr val="0000FF"/>
                </a:solidFill>
              </a:rPr>
              <a:t>28</a:t>
            </a:r>
            <a:r>
              <a:rPr lang="ru-RU" altLang="ru-RU" sz="1400" smtClean="0">
                <a:solidFill>
                  <a:srgbClr val="0000FF"/>
                </a:solidFill>
              </a:rPr>
              <a:t>.1</a:t>
            </a:r>
            <a:r>
              <a:rPr lang="en-US" altLang="ru-RU" sz="1400" smtClean="0">
                <a:solidFill>
                  <a:srgbClr val="0000FF"/>
                </a:solidFill>
              </a:rPr>
              <a:t>0</a:t>
            </a:r>
            <a:r>
              <a:rPr lang="ru-RU" altLang="ru-RU" sz="1400" smtClean="0">
                <a:solidFill>
                  <a:srgbClr val="0000FF"/>
                </a:solidFill>
              </a:rPr>
              <a:t>.2015 – </a:t>
            </a:r>
            <a:r>
              <a:rPr lang="ru-RU" altLang="ru-RU" smtClean="0"/>
              <a:t>5</a:t>
            </a:r>
            <a:r>
              <a:rPr lang="en-US" altLang="ru-RU" smtClean="0"/>
              <a:t>770</a:t>
            </a:r>
            <a:r>
              <a:rPr lang="ru-RU" altLang="ru-RU" smtClean="0"/>
              <a:t> </a:t>
            </a:r>
            <a:r>
              <a:rPr lang="ru-RU" altLang="ru-RU" sz="1400" smtClean="0">
                <a:solidFill>
                  <a:srgbClr val="0000FF"/>
                </a:solidFill>
              </a:rPr>
              <a:t/>
            </a:r>
            <a:br>
              <a:rPr lang="ru-RU" altLang="ru-RU" sz="1400" smtClean="0">
                <a:solidFill>
                  <a:srgbClr val="0000FF"/>
                </a:solidFill>
              </a:rPr>
            </a:br>
            <a:r>
              <a:rPr lang="ru-RU" altLang="ru-RU" sz="1400" smtClean="0">
                <a:solidFill>
                  <a:srgbClr val="0000FF"/>
                </a:solidFill>
              </a:rPr>
              <a:t>Летняя школа  УЦ-1 – 107</a:t>
            </a:r>
          </a:p>
          <a:p>
            <a:pPr eaLnBrk="1" hangingPunct="1"/>
            <a:r>
              <a:rPr lang="ru-RU" altLang="ru-RU" sz="1400" smtClean="0">
                <a:solidFill>
                  <a:srgbClr val="0000FF"/>
                </a:solidFill>
              </a:rPr>
              <a:t>Весна – 250</a:t>
            </a:r>
          </a:p>
          <a:p>
            <a:pPr eaLnBrk="1" hangingPunct="1"/>
            <a:r>
              <a:rPr lang="ru-RU" altLang="ru-RU" sz="1400" smtClean="0">
                <a:solidFill>
                  <a:srgbClr val="0000FF"/>
                </a:solidFill>
              </a:rPr>
              <a:t>Осень - 300</a:t>
            </a:r>
            <a:br>
              <a:rPr lang="ru-RU" altLang="ru-RU" sz="1400" smtClean="0">
                <a:solidFill>
                  <a:srgbClr val="0000FF"/>
                </a:solidFill>
              </a:rPr>
            </a:br>
            <a:r>
              <a:rPr lang="ru-RU" altLang="ru-RU" sz="1400" smtClean="0">
                <a:solidFill>
                  <a:srgbClr val="0000FF"/>
                </a:solidFill>
              </a:rPr>
              <a:t>Гинсбург  + Тюмень - 79 +14 </a:t>
            </a:r>
          </a:p>
          <a:p>
            <a:pPr eaLnBrk="1" hangingPunct="1"/>
            <a:r>
              <a:rPr lang="ru-RU" altLang="ru-RU" sz="1400" smtClean="0">
                <a:solidFill>
                  <a:srgbClr val="0000FF"/>
                </a:solidFill>
              </a:rPr>
              <a:t/>
            </a:r>
            <a:br>
              <a:rPr lang="ru-RU" altLang="ru-RU" sz="1400" smtClean="0">
                <a:solidFill>
                  <a:srgbClr val="0000FF"/>
                </a:solidFill>
              </a:rPr>
            </a:br>
            <a:r>
              <a:rPr lang="en-US" altLang="ru-RU" sz="1400" smtClean="0">
                <a:solidFill>
                  <a:srgbClr val="0000FF"/>
                </a:solidFill>
              </a:rPr>
              <a:t/>
            </a:r>
            <a:br>
              <a:rPr lang="en-US" altLang="ru-RU" sz="1400" smtClean="0">
                <a:solidFill>
                  <a:srgbClr val="0000FF"/>
                </a:solidFill>
              </a:rPr>
            </a:br>
            <a:r>
              <a:rPr lang="ru-RU" altLang="ru-RU" sz="1400" smtClean="0">
                <a:solidFill>
                  <a:srgbClr val="0000FF"/>
                </a:solidFill>
              </a:rPr>
              <a:t>Уже более 4000</a:t>
            </a:r>
            <a:r>
              <a:rPr lang="en-US" altLang="ru-RU" sz="1400" smtClean="0">
                <a:solidFill>
                  <a:srgbClr val="0000FF"/>
                </a:solidFill>
              </a:rPr>
              <a:t> </a:t>
            </a:r>
            <a:r>
              <a:rPr lang="ru-RU" altLang="ru-RU" sz="1400" smtClean="0">
                <a:solidFill>
                  <a:srgbClr val="0000FF"/>
                </a:solidFill>
              </a:rPr>
              <a:t>школьников в </a:t>
            </a:r>
            <a:r>
              <a:rPr lang="en-US" altLang="ru-RU" sz="1400" smtClean="0">
                <a:solidFill>
                  <a:srgbClr val="0000FF"/>
                </a:solidFill>
              </a:rPr>
              <a:t>61 </a:t>
            </a:r>
            <a:r>
              <a:rPr lang="ru-RU" altLang="ru-RU" sz="1400" smtClean="0">
                <a:solidFill>
                  <a:srgbClr val="0000FF"/>
                </a:solidFill>
              </a:rPr>
              <a:t>городе. </a:t>
            </a:r>
            <a:r>
              <a:rPr lang="ru-RU" altLang="ru-RU" sz="900" smtClean="0">
                <a:solidFill>
                  <a:schemeClr val="accent2"/>
                </a:solidFill>
              </a:rPr>
              <a:t>Прогнозируем энергичный рост</a:t>
            </a:r>
          </a:p>
          <a:p>
            <a:pPr eaLnBrk="1" hangingPunct="1"/>
            <a:endParaRPr lang="ru-RU" altLang="ru-RU" sz="1400" smtClean="0">
              <a:solidFill>
                <a:srgbClr val="0000FF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1638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1CBECFA-E5D9-468E-8C8C-2DCE39B961BC}" type="slidenum">
              <a:rPr lang="ru-RU" altLang="ru-RU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9</a:t>
            </a:fld>
            <a:endParaRPr lang="ru-RU" alt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1638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1CBECFA-E5D9-468E-8C8C-2DCE39B961BC}" type="slidenum">
              <a:rPr lang="ru-RU" altLang="ru-RU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10</a:t>
            </a:fld>
            <a:endParaRPr lang="ru-RU" alt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7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ru-RU" altLang="ru-RU" dirty="0" smtClean="0">
                <a:latin typeface="Arial" pitchFamily="34" charset="0"/>
                <a:cs typeface="Arial" pitchFamily="34" charset="0"/>
              </a:rPr>
              <a:t>Большой вклад в популяризацию проектного подхода вносит движение </a:t>
            </a:r>
            <a:r>
              <a:rPr lang="ru-RU" altLang="ru-RU" dirty="0" err="1" smtClean="0">
                <a:latin typeface="Arial" pitchFamily="34" charset="0"/>
                <a:cs typeface="Arial" pitchFamily="34" charset="0"/>
              </a:rPr>
              <a:t>WorldSkills</a:t>
            </a:r>
            <a:r>
              <a:rPr lang="ru-RU" altLang="ru-RU" dirty="0" smtClean="0">
                <a:latin typeface="Arial" pitchFamily="34" charset="0"/>
                <a:cs typeface="Arial" pitchFamily="34" charset="0"/>
              </a:rPr>
              <a:t>. Соревнования </a:t>
            </a:r>
            <a:r>
              <a:rPr lang="ru-RU" altLang="ru-RU" dirty="0" err="1" smtClean="0">
                <a:latin typeface="Arial" pitchFamily="34" charset="0"/>
                <a:cs typeface="Arial" pitchFamily="34" charset="0"/>
              </a:rPr>
              <a:t>WorldSkills</a:t>
            </a:r>
            <a:r>
              <a:rPr lang="ru-RU" altLang="ru-RU" dirty="0" smtClean="0">
                <a:latin typeface="Arial" pitchFamily="34" charset="0"/>
                <a:cs typeface="Arial" pitchFamily="34" charset="0"/>
              </a:rPr>
              <a:t> изначально являются практико-ориентированными, участник этих соревнований не должен показать какие-то уникальные знания в одной предметной области, он должен продемонстрировать широкий инженерный кругозор, который позволит ему решить полноценную инженерную задачу от начала и до конца за строго отведенное время. На соревнованиях по компетенциям «ИТ-решения для бизнеса» и «ИТ-решения для бизнеса на платформе «1С:Предприятие 8» участники должны спроектировать, разработать, протестировать и описать информационную систему по заданию условного «заказчика». Причем задание – это реальная бизнес-задача, решение которой может встать перед любым разработчиком программного обеспечения для управления и учета в бизнесе.</a:t>
            </a:r>
          </a:p>
          <a:p>
            <a:pPr eaLnBrk="1" hangingPunct="1"/>
            <a:endParaRPr lang="ru-RU" altLang="ru-RU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38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01CAD8AF-2457-4F25-B40D-5210E8F3AC26}" type="slidenum">
              <a:rPr lang="ru-RU" altLang="ru-RU" sz="1200" smtClean="0">
                <a:solidFill>
                  <a:srgbClr val="000000"/>
                </a:solidFill>
                <a:cs typeface="Arial" pitchFamily="34" charset="0"/>
              </a:rPr>
              <a:pPr eaLnBrk="1" hangingPunct="1"/>
              <a:t>15</a:t>
            </a:fld>
            <a:endParaRPr lang="ru-RU" altLang="ru-RU" sz="1200" smtClean="0">
              <a:solidFill>
                <a:srgbClr val="000000"/>
              </a:solidFill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Демонстрационный экзамен по стандартам </a:t>
            </a:r>
            <a:r>
              <a:rPr lang="ru-RU" dirty="0" err="1" smtClean="0"/>
              <a:t>Ворлдскиллс</a:t>
            </a:r>
            <a:r>
              <a:rPr lang="ru-RU" dirty="0" smtClean="0"/>
              <a:t> – это форма государственной итоговой аттестации выпускников образовательных организаций высшего и среднего профессионального образования, которая предусматривает:</a:t>
            </a:r>
          </a:p>
          <a:p>
            <a:pPr marL="171450" indent="-171450">
              <a:buFontTx/>
              <a:buChar char="-"/>
              <a:defRPr/>
            </a:pPr>
            <a:r>
              <a:rPr lang="ru-RU" dirty="0" smtClean="0"/>
              <a:t>Моделирование реальных производственных условий для демонстрации выпускниками профессиональных умений и навыков;</a:t>
            </a:r>
          </a:p>
          <a:p>
            <a:pPr marL="171450" indent="-171450">
              <a:buFontTx/>
              <a:buChar char="-"/>
              <a:defRPr/>
            </a:pPr>
            <a:r>
              <a:rPr lang="ru-RU" dirty="0" smtClean="0"/>
              <a:t>Независимую экспертную оценку выполнения заданий ДЭ, в том числе экспертами из числа представителей предприятий;</a:t>
            </a:r>
          </a:p>
          <a:p>
            <a:pPr marL="171450" indent="-171450">
              <a:buFontTx/>
              <a:buChar char="-"/>
              <a:defRPr/>
            </a:pPr>
            <a:r>
              <a:rPr lang="ru-RU" dirty="0" smtClean="0"/>
              <a:t>Определения уровня знаний, умений и навыков выпускников в соответствии с международными требованиями.</a:t>
            </a:r>
            <a:endParaRPr lang="ru-RU" dirty="0"/>
          </a:p>
        </p:txBody>
      </p:sp>
      <p:sp>
        <p:nvSpPr>
          <p:cNvPr id="17412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447749E4-F051-4E8D-AAD5-9705B53C8392}" type="slidenum">
              <a:rPr lang="ru-RU" altLang="ru-RU" sz="1200" smtClean="0"/>
              <a:pPr eaLnBrk="1" hangingPunct="1"/>
              <a:t>16</a:t>
            </a:fld>
            <a:endParaRPr lang="ru-RU" altLang="ru-RU" sz="120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43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7B8E1F2E-D9D0-4C36-AD16-D1768051F524}" type="slidenum">
              <a:rPr lang="ru-RU" altLang="ru-RU" sz="1200" smtClean="0">
                <a:cs typeface="Arial" pitchFamily="34" charset="0"/>
              </a:rPr>
              <a:pPr eaLnBrk="1" hangingPunct="1"/>
              <a:t>19</a:t>
            </a:fld>
            <a:endParaRPr lang="ru-RU" altLang="ru-RU" sz="1200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460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A7AE7378-3BE1-45C2-B23D-4894B00DFB38}" type="slidenum">
              <a:rPr lang="ru-RU" altLang="ru-RU" sz="1200" smtClean="0"/>
              <a:pPr eaLnBrk="1" hangingPunct="1"/>
              <a:t>20</a:t>
            </a:fld>
            <a:endParaRPr lang="ru-RU" altLang="ru-RU" sz="120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B76550-A842-4E57-84A0-ACD1CB5CC7AA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83472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4508373"/>
      </p:ext>
    </p:extLst>
  </p:cSld>
  <p:clrMapOvr>
    <a:masterClrMapping/>
  </p:clrMapOvr>
  <p:transition spd="med"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9103722"/>
      </p:ext>
    </p:extLst>
  </p:cSld>
  <p:clrMapOvr>
    <a:masterClrMapping/>
  </p:clrMapOvr>
  <p:transition spd="med"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152400"/>
            <a:ext cx="2286000" cy="6705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0" y="152400"/>
            <a:ext cx="6705600" cy="67056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4849287"/>
      </p:ext>
    </p:extLst>
  </p:cSld>
  <p:clrMapOvr>
    <a:masterClrMapping/>
  </p:clrMapOvr>
  <p:transition spd="med" advClick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Заголовок, текст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152400"/>
            <a:ext cx="7543800" cy="10699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0" y="1371600"/>
            <a:ext cx="4495800" cy="5486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иаграмма 3"/>
          <p:cNvSpPr>
            <a:spLocks noGrp="1"/>
          </p:cNvSpPr>
          <p:nvPr>
            <p:ph type="chart" sz="half" idx="2"/>
          </p:nvPr>
        </p:nvSpPr>
        <p:spPr>
          <a:xfrm>
            <a:off x="4648200" y="1371600"/>
            <a:ext cx="4495800" cy="5486400"/>
          </a:xfrm>
        </p:spPr>
        <p:txBody>
          <a:bodyPr/>
          <a:lstStyle/>
          <a:p>
            <a:pPr lvl="0"/>
            <a:endParaRPr lang="ru-RU" noProof="0" smtClean="0"/>
          </a:p>
        </p:txBody>
      </p:sp>
    </p:spTree>
    <p:extLst>
      <p:ext uri="{BB962C8B-B14F-4D97-AF65-F5344CB8AC3E}">
        <p14:creationId xmlns:p14="http://schemas.microsoft.com/office/powerpoint/2010/main" val="2823048797"/>
      </p:ext>
    </p:extLst>
  </p:cSld>
  <p:clrMapOvr>
    <a:masterClrMapping/>
  </p:clrMapOvr>
  <p:transition spd="med" advClick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88125" y="6237288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6488F1-E760-4EEC-A887-37487822BFC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115235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12"/>
          <p:cNvSpPr>
            <a:spLocks noChangeShapeType="1"/>
          </p:cNvSpPr>
          <p:nvPr userDrawn="1"/>
        </p:nvSpPr>
        <p:spPr bwMode="auto">
          <a:xfrm>
            <a:off x="755650" y="0"/>
            <a:ext cx="0" cy="685800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EAEAEA"/>
                </a:solidFill>
                <a:prstDash val="dash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000" b="1" smtClean="0">
              <a:solidFill>
                <a:srgbClr val="008000"/>
              </a:solidFill>
            </a:endParaRPr>
          </a:p>
        </p:txBody>
      </p:sp>
      <p:pic>
        <p:nvPicPr>
          <p:cNvPr id="3" name="Picture 18" descr="обложка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61600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F7E3FD-56F6-4675-AB6A-C376350CEAC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454098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57E644-C7A9-4177-82E8-FAAA5E6697C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552517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15900" y="1700213"/>
            <a:ext cx="4243388" cy="3168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11688" y="1700213"/>
            <a:ext cx="4244975" cy="3168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02FA84-F432-43DC-9EAF-8AF37D9A972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40892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5452D9-FF5B-4E84-81A3-E3A6ED41490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723683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28D42C-D1D2-4B06-A24A-846BA476C44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71726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0335317"/>
      </p:ext>
    </p:extLst>
  </p:cSld>
  <p:clrMapOvr>
    <a:masterClrMapping/>
  </p:clrMapOvr>
  <p:transition spd="med" advClick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BEDF91-04B5-4C7F-842A-9C04CA63062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656068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95CF57-9709-4AD5-8182-85A6CDD448C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148449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3E1A94-1ED9-4399-BFA9-0A7420A9F5E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998939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CBBEF0-474C-434B-BA2E-39F56D66D4E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998039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97663" y="152400"/>
            <a:ext cx="2159000" cy="47164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15900" y="152400"/>
            <a:ext cx="6329363" cy="47164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F5897E-F40A-4B96-A126-A84AA9131CE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8752648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723613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236739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03812790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15900" y="1700213"/>
            <a:ext cx="4262438" cy="3168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30738" y="1700213"/>
            <a:ext cx="4262437" cy="3168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319474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59747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993368809"/>
      </p:ext>
    </p:extLst>
  </p:cSld>
  <p:clrMapOvr>
    <a:masterClrMapping/>
  </p:clrMapOvr>
  <p:transition spd="med" advClick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573335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580637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45433271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14363301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660289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24650" y="115888"/>
            <a:ext cx="2168525" cy="47529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15900" y="115888"/>
            <a:ext cx="6356350" cy="47529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864158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215900" y="115888"/>
            <a:ext cx="8677275" cy="47529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360282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Заголовок, 2 маленьких объекта и 1 большой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150" y="115888"/>
            <a:ext cx="7058025" cy="108108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15900" y="1700213"/>
            <a:ext cx="4262438" cy="1508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15900" y="3360738"/>
            <a:ext cx="4262438" cy="1508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half" idx="3"/>
          </p:nvPr>
        </p:nvSpPr>
        <p:spPr>
          <a:xfrm>
            <a:off x="4630738" y="1700213"/>
            <a:ext cx="4262437" cy="31686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396291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150" y="115888"/>
            <a:ext cx="7058025" cy="108108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215900" y="1700213"/>
            <a:ext cx="8677275" cy="316865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681264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150" y="115888"/>
            <a:ext cx="7058025" cy="108108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215900" y="1700213"/>
            <a:ext cx="4262438" cy="31686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30738" y="1700213"/>
            <a:ext cx="4262437" cy="31686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63584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0" y="1371600"/>
            <a:ext cx="44958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4958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6050730"/>
      </p:ext>
    </p:extLst>
  </p:cSld>
  <p:clrMapOvr>
    <a:masterClrMapping/>
  </p:clrMapOvr>
  <p:transition spd="med"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7287411"/>
      </p:ext>
    </p:extLst>
  </p:cSld>
  <p:clrMapOvr>
    <a:masterClrMapping/>
  </p:clrMapOvr>
  <p:transition spd="med"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2077591"/>
      </p:ext>
    </p:extLst>
  </p:cSld>
  <p:clrMapOvr>
    <a:masterClrMapping/>
  </p:clrMapOvr>
  <p:transition spd="med"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6474781"/>
      </p:ext>
    </p:extLst>
  </p:cSld>
  <p:clrMapOvr>
    <a:masterClrMapping/>
  </p:clrMapOvr>
  <p:transition spd="med"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10043511"/>
      </p:ext>
    </p:extLst>
  </p:cSld>
  <p:clrMapOvr>
    <a:masterClrMapping/>
  </p:clrMapOvr>
  <p:transition spd="med"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000422477"/>
      </p:ext>
    </p:extLst>
  </p:cSld>
  <p:clrMapOvr>
    <a:masterClrMapping/>
  </p:clrMapOvr>
  <p:transition spd="med"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6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00200" y="152400"/>
            <a:ext cx="7543800" cy="106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371600"/>
            <a:ext cx="9144000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962027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701" r:id="rId13"/>
  </p:sldLayoutIdLst>
  <p:transition spd="med" advClick="0"/>
  <p:txStyles>
    <p:titleStyle>
      <a:lvl1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003399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003399"/>
          </a:solidFill>
          <a:latin typeface="Arial Black" pitchFamily="34" charset="0"/>
          <a:cs typeface="Arial" charset="0"/>
        </a:defRPr>
      </a:lvl2pPr>
      <a:lvl3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003399"/>
          </a:solidFill>
          <a:latin typeface="Arial Black" pitchFamily="34" charset="0"/>
          <a:cs typeface="Arial" charset="0"/>
        </a:defRPr>
      </a:lvl3pPr>
      <a:lvl4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003399"/>
          </a:solidFill>
          <a:latin typeface="Arial Black" pitchFamily="34" charset="0"/>
          <a:cs typeface="Arial" charset="0"/>
        </a:defRPr>
      </a:lvl4pPr>
      <a:lvl5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003399"/>
          </a:solidFill>
          <a:latin typeface="Arial Black" pitchFamily="34" charset="0"/>
          <a:cs typeface="Arial" charset="0"/>
        </a:defRPr>
      </a:lvl5pPr>
      <a:lvl6pPr marL="457200" algn="ctr" rtl="0" fontAlgn="base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003399"/>
          </a:solidFill>
          <a:latin typeface="Arial Black" pitchFamily="34" charset="0"/>
          <a:cs typeface="Arial" charset="0"/>
        </a:defRPr>
      </a:lvl6pPr>
      <a:lvl7pPr marL="914400" algn="ctr" rtl="0" fontAlgn="base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003399"/>
          </a:solidFill>
          <a:latin typeface="Arial Black" pitchFamily="34" charset="0"/>
          <a:cs typeface="Arial" charset="0"/>
        </a:defRPr>
      </a:lvl7pPr>
      <a:lvl8pPr marL="1371600" algn="ctr" rtl="0" fontAlgn="base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003399"/>
          </a:solidFill>
          <a:latin typeface="Arial Black" pitchFamily="34" charset="0"/>
          <a:cs typeface="Arial" charset="0"/>
        </a:defRPr>
      </a:lvl8pPr>
      <a:lvl9pPr marL="1828800" algn="ctr" rtl="0" fontAlgn="base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003399"/>
          </a:solidFill>
          <a:latin typeface="Arial Black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120000"/>
        <a:buBlip>
          <a:blip r:embed="rId16"/>
        </a:buBlip>
        <a:defRPr sz="20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Blip>
          <a:blip r:embed="rId17"/>
        </a:buBlip>
        <a:defRPr b="1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120000"/>
        <a:buBlip>
          <a:blip r:embed="rId18"/>
        </a:buBlip>
        <a:defRPr b="1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 b="1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 b="1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 b="1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 b="1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 b="1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 b="1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4"/>
          <p:cNvGrpSpPr>
            <a:grpSpLocks/>
          </p:cNvGrpSpPr>
          <p:nvPr/>
        </p:nvGrpSpPr>
        <p:grpSpPr bwMode="auto">
          <a:xfrm>
            <a:off x="250825" y="0"/>
            <a:ext cx="8713788" cy="6597650"/>
            <a:chOff x="158" y="0"/>
            <a:chExt cx="5489" cy="4156"/>
          </a:xfrm>
        </p:grpSpPr>
        <p:sp>
          <p:nvSpPr>
            <p:cNvPr id="1032" name="Line 2"/>
            <p:cNvSpPr>
              <a:spLocks noChangeShapeType="1"/>
            </p:cNvSpPr>
            <p:nvPr userDrawn="1"/>
          </p:nvSpPr>
          <p:spPr bwMode="auto">
            <a:xfrm flipV="1">
              <a:off x="295" y="0"/>
              <a:ext cx="0" cy="4156"/>
            </a:xfrm>
            <a:prstGeom prst="line">
              <a:avLst/>
            </a:prstGeom>
            <a:noFill/>
            <a:ln w="3175">
              <a:solidFill>
                <a:schemeClr val="bg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2000" b="1" smtClean="0">
                <a:solidFill>
                  <a:srgbClr val="008000"/>
                </a:solidFill>
              </a:endParaRPr>
            </a:p>
          </p:txBody>
        </p:sp>
        <p:sp>
          <p:nvSpPr>
            <p:cNvPr id="1033" name="Line 10"/>
            <p:cNvSpPr>
              <a:spLocks noChangeShapeType="1"/>
            </p:cNvSpPr>
            <p:nvPr userDrawn="1"/>
          </p:nvSpPr>
          <p:spPr bwMode="auto">
            <a:xfrm flipH="1">
              <a:off x="158" y="371"/>
              <a:ext cx="5489" cy="0"/>
            </a:xfrm>
            <a:prstGeom prst="line">
              <a:avLst/>
            </a:prstGeom>
            <a:noFill/>
            <a:ln w="6350">
              <a:solidFill>
                <a:schemeClr val="bg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2000" b="1" smtClean="0">
                <a:solidFill>
                  <a:srgbClr val="008000"/>
                </a:solidFill>
              </a:endParaRPr>
            </a:p>
          </p:txBody>
        </p:sp>
        <p:sp>
          <p:nvSpPr>
            <p:cNvPr id="1034" name="Line 11"/>
            <p:cNvSpPr>
              <a:spLocks noChangeShapeType="1"/>
            </p:cNvSpPr>
            <p:nvPr userDrawn="1"/>
          </p:nvSpPr>
          <p:spPr bwMode="auto">
            <a:xfrm flipH="1">
              <a:off x="158" y="663"/>
              <a:ext cx="5489" cy="0"/>
            </a:xfrm>
            <a:prstGeom prst="line">
              <a:avLst/>
            </a:prstGeom>
            <a:noFill/>
            <a:ln w="6350">
              <a:solidFill>
                <a:schemeClr val="bg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2000" b="1" smtClean="0">
                <a:solidFill>
                  <a:srgbClr val="008000"/>
                </a:solidFill>
              </a:endParaRPr>
            </a:p>
          </p:txBody>
        </p:sp>
      </p:grp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15900" y="1700213"/>
            <a:ext cx="8640763" cy="316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871663" y="152400"/>
            <a:ext cx="4716462" cy="1081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4540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88350" y="6345238"/>
            <a:ext cx="57150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 b="0">
                <a:solidFill>
                  <a:srgbClr val="29292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AD80C6D-C988-4662-A1FC-8CA78CC1873B}" type="slidenum">
              <a:rPr lang="ru-RU" alt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/>
          </a:p>
        </p:txBody>
      </p:sp>
      <p:sp>
        <p:nvSpPr>
          <p:cNvPr id="1030" name="Line 15"/>
          <p:cNvSpPr>
            <a:spLocks noChangeShapeType="1"/>
          </p:cNvSpPr>
          <p:nvPr/>
        </p:nvSpPr>
        <p:spPr bwMode="auto">
          <a:xfrm>
            <a:off x="468313" y="0"/>
            <a:ext cx="0" cy="6858000"/>
          </a:xfrm>
          <a:prstGeom prst="line">
            <a:avLst/>
          </a:prstGeom>
          <a:noFill/>
          <a:ln w="9525">
            <a:solidFill>
              <a:schemeClr val="bg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000" b="1" smtClean="0">
              <a:solidFill>
                <a:srgbClr val="008000"/>
              </a:solidFill>
            </a:endParaRPr>
          </a:p>
        </p:txBody>
      </p:sp>
      <p:pic>
        <p:nvPicPr>
          <p:cNvPr id="1031" name="Picture 24" descr="Layer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152400"/>
            <a:ext cx="1800225" cy="141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2168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300" b="1">
          <a:solidFill>
            <a:srgbClr val="292929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300" b="1">
          <a:solidFill>
            <a:srgbClr val="292929"/>
          </a:solidFill>
          <a:latin typeface="Arial" charset="0"/>
          <a:cs typeface="Arial" charset="0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300" b="1">
          <a:solidFill>
            <a:srgbClr val="292929"/>
          </a:solidFill>
          <a:latin typeface="Arial" charset="0"/>
          <a:cs typeface="Arial" charset="0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300" b="1">
          <a:solidFill>
            <a:srgbClr val="292929"/>
          </a:solidFill>
          <a:latin typeface="Arial" charset="0"/>
          <a:cs typeface="Arial" charset="0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300" b="1">
          <a:solidFill>
            <a:srgbClr val="292929"/>
          </a:solidFill>
          <a:latin typeface="Arial" charset="0"/>
          <a:cs typeface="Arial" charset="0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2300" b="1">
          <a:solidFill>
            <a:srgbClr val="292929"/>
          </a:solidFill>
          <a:latin typeface="Arial" charset="0"/>
          <a:cs typeface="Arial" charset="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2300" b="1">
          <a:solidFill>
            <a:srgbClr val="292929"/>
          </a:solidFill>
          <a:latin typeface="Arial" charset="0"/>
          <a:cs typeface="Arial" charset="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2300" b="1">
          <a:solidFill>
            <a:srgbClr val="292929"/>
          </a:solidFill>
          <a:latin typeface="Arial" charset="0"/>
          <a:cs typeface="Arial" charset="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2300" b="1">
          <a:solidFill>
            <a:srgbClr val="292929"/>
          </a:solidFill>
          <a:latin typeface="Arial" charset="0"/>
          <a:cs typeface="Arial" charset="0"/>
        </a:defRPr>
      </a:lvl9pPr>
    </p:titleStyle>
    <p:bodyStyle>
      <a:lvl1pPr marL="161925" indent="-161925" algn="l" rtl="0" eaLnBrk="0" fontAlgn="base" hangingPunct="0">
        <a:spcBef>
          <a:spcPct val="20000"/>
        </a:spcBef>
        <a:spcAft>
          <a:spcPct val="50000"/>
        </a:spcAft>
        <a:buClr>
          <a:srgbClr val="CC0000"/>
        </a:buClr>
        <a:buChar char="•"/>
        <a:defRPr sz="2000">
          <a:solidFill>
            <a:srgbClr val="292929"/>
          </a:solidFill>
          <a:latin typeface="+mn-lt"/>
          <a:ea typeface="+mn-ea"/>
          <a:cs typeface="+mn-cs"/>
        </a:defRPr>
      </a:lvl1pPr>
      <a:lvl2pPr marL="344488" indent="-180975" algn="l" rtl="0" eaLnBrk="0" fontAlgn="base" hangingPunct="0">
        <a:spcBef>
          <a:spcPct val="20000"/>
        </a:spcBef>
        <a:spcAft>
          <a:spcPct val="30000"/>
        </a:spcAft>
        <a:buClr>
          <a:schemeClr val="folHlink"/>
        </a:buClr>
        <a:buChar char="•"/>
        <a:defRPr>
          <a:solidFill>
            <a:srgbClr val="292929"/>
          </a:solidFill>
          <a:latin typeface="+mn-lt"/>
          <a:cs typeface="+mn-cs"/>
        </a:defRPr>
      </a:lvl2pPr>
      <a:lvl3pPr marL="536575" indent="-190500" algn="l" rtl="0" eaLnBrk="0" fontAlgn="base" hangingPunct="0">
        <a:spcBef>
          <a:spcPct val="20000"/>
        </a:spcBef>
        <a:spcAft>
          <a:spcPct val="20000"/>
        </a:spcAft>
        <a:buClr>
          <a:srgbClr val="CC0000"/>
        </a:buClr>
        <a:buChar char="•"/>
        <a:defRPr sz="1600">
          <a:solidFill>
            <a:srgbClr val="292929"/>
          </a:solidFill>
          <a:latin typeface="+mn-lt"/>
          <a:cs typeface="+mn-cs"/>
        </a:defRPr>
      </a:lvl3pPr>
      <a:lvl4pPr marL="709613" indent="-171450" algn="l" rtl="0" eaLnBrk="0" fontAlgn="base" hangingPunct="0">
        <a:spcBef>
          <a:spcPct val="20000"/>
        </a:spcBef>
        <a:spcAft>
          <a:spcPct val="20000"/>
        </a:spcAft>
        <a:buClr>
          <a:srgbClr val="CC0000"/>
        </a:buClr>
        <a:buChar char="•"/>
        <a:defRPr sz="1400">
          <a:solidFill>
            <a:srgbClr val="292929"/>
          </a:solidFill>
          <a:latin typeface="+mn-lt"/>
          <a:cs typeface="+mn-cs"/>
        </a:defRPr>
      </a:lvl4pPr>
      <a:lvl5pPr marL="876300" indent="-161925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1200">
          <a:solidFill>
            <a:srgbClr val="292929"/>
          </a:solidFill>
          <a:latin typeface="+mn-lt"/>
          <a:cs typeface="+mn-cs"/>
        </a:defRPr>
      </a:lvl5pPr>
      <a:lvl6pPr marL="1333500" indent="-161925" algn="l" rtl="0" fontAlgn="base">
        <a:spcBef>
          <a:spcPct val="20000"/>
        </a:spcBef>
        <a:spcAft>
          <a:spcPct val="0"/>
        </a:spcAft>
        <a:buClr>
          <a:srgbClr val="CC0000"/>
        </a:buClr>
        <a:buChar char="•"/>
        <a:defRPr sz="1200">
          <a:solidFill>
            <a:srgbClr val="292929"/>
          </a:solidFill>
          <a:latin typeface="+mn-lt"/>
          <a:cs typeface="+mn-cs"/>
        </a:defRPr>
      </a:lvl6pPr>
      <a:lvl7pPr marL="1790700" indent="-161925" algn="l" rtl="0" fontAlgn="base">
        <a:spcBef>
          <a:spcPct val="20000"/>
        </a:spcBef>
        <a:spcAft>
          <a:spcPct val="0"/>
        </a:spcAft>
        <a:buClr>
          <a:srgbClr val="CC0000"/>
        </a:buClr>
        <a:buChar char="•"/>
        <a:defRPr sz="1200">
          <a:solidFill>
            <a:srgbClr val="292929"/>
          </a:solidFill>
          <a:latin typeface="+mn-lt"/>
          <a:cs typeface="+mn-cs"/>
        </a:defRPr>
      </a:lvl7pPr>
      <a:lvl8pPr marL="2247900" indent="-161925" algn="l" rtl="0" fontAlgn="base">
        <a:spcBef>
          <a:spcPct val="20000"/>
        </a:spcBef>
        <a:spcAft>
          <a:spcPct val="0"/>
        </a:spcAft>
        <a:buClr>
          <a:srgbClr val="CC0000"/>
        </a:buClr>
        <a:buChar char="•"/>
        <a:defRPr sz="1200">
          <a:solidFill>
            <a:srgbClr val="292929"/>
          </a:solidFill>
          <a:latin typeface="+mn-lt"/>
          <a:cs typeface="+mn-cs"/>
        </a:defRPr>
      </a:lvl8pPr>
      <a:lvl9pPr marL="2705100" indent="-161925" algn="l" rtl="0" fontAlgn="base">
        <a:spcBef>
          <a:spcPct val="20000"/>
        </a:spcBef>
        <a:spcAft>
          <a:spcPct val="0"/>
        </a:spcAft>
        <a:buClr>
          <a:srgbClr val="CC0000"/>
        </a:buClr>
        <a:buChar char="•"/>
        <a:defRPr sz="1200">
          <a:solidFill>
            <a:srgbClr val="292929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6" descr="Layer 2"/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152400"/>
            <a:ext cx="15494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215900" y="1700213"/>
            <a:ext cx="8677275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2052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1835150" y="115888"/>
            <a:ext cx="7058025" cy="108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109541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  <p:sldLayoutId id="2147483700" r:id="rId15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Futura PT Demi" panose="020B0702020204020303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Futura PT Dem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Futura PT Dem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Futura PT Dem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Futura PT Dem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2000">
          <a:solidFill>
            <a:schemeClr val="tx1"/>
          </a:solidFill>
          <a:latin typeface="Futura PT Demi" panose="020B0702020204020303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>
          <a:solidFill>
            <a:schemeClr val="tx1"/>
          </a:solidFill>
          <a:latin typeface="Futura PT Demi" panose="020B0702020204020303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1600">
          <a:solidFill>
            <a:schemeClr val="tx1"/>
          </a:solidFill>
          <a:latin typeface="Futura PT Demi" panose="020B0702020204020303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1400">
          <a:solidFill>
            <a:schemeClr val="tx1"/>
          </a:solidFill>
          <a:latin typeface="Futura PT Demi" panose="020B0702020204020303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1200">
          <a:solidFill>
            <a:schemeClr val="tx1"/>
          </a:solidFill>
          <a:latin typeface="Futura PT Demi" panose="020B0702020204020303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CC0000"/>
        </a:buClr>
        <a:buChar char="•"/>
        <a:defRPr sz="12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CC0000"/>
        </a:buClr>
        <a:buChar char="•"/>
        <a:defRPr sz="12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CC0000"/>
        </a:buClr>
        <a:buChar char="•"/>
        <a:defRPr sz="12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CC0000"/>
        </a:buClr>
        <a:buChar char="•"/>
        <a:defRPr sz="12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png"/><Relationship Id="rId4" Type="http://schemas.openxmlformats.org/officeDocument/2006/relationships/image" Target="../media/image3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9.png"/><Relationship Id="rId5" Type="http://schemas.openxmlformats.org/officeDocument/2006/relationships/image" Target="../media/image47.emf"/><Relationship Id="rId4" Type="http://schemas.openxmlformats.org/officeDocument/2006/relationships/oleObject" Target="../embeddings/oleObject1.bin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51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53.emf"/><Relationship Id="rId5" Type="http://schemas.openxmlformats.org/officeDocument/2006/relationships/image" Target="../media/image54.png"/><Relationship Id="rId10" Type="http://schemas.openxmlformats.org/officeDocument/2006/relationships/oleObject" Target="../embeddings/oleObject4.bin"/><Relationship Id="rId4" Type="http://schemas.openxmlformats.org/officeDocument/2006/relationships/hyperlink" Target="http://www.idc.com/home.jhtml;jsessionid=YVSITK5CPRVFWCQJAFDCFFAKBEAVAIWD" TargetMode="External"/><Relationship Id="rId9" Type="http://schemas.openxmlformats.org/officeDocument/2006/relationships/image" Target="../media/image52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15963" y="1700213"/>
            <a:ext cx="7772400" cy="1470025"/>
          </a:xfrm>
        </p:spPr>
        <p:txBody>
          <a:bodyPr/>
          <a:lstStyle/>
          <a:p>
            <a:r>
              <a:rPr lang="ru-RU" sz="2800" b="1" dirty="0"/>
              <a:t>Тенденции в организации обучения информационным технологиям</a:t>
            </a:r>
            <a:endParaRPr lang="ru-RU" sz="2800" dirty="0"/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1188" y="4292600"/>
            <a:ext cx="8091487" cy="1368425"/>
          </a:xfrm>
        </p:spPr>
        <p:txBody>
          <a:bodyPr/>
          <a:lstStyle/>
          <a:p>
            <a:pPr algn="r" eaLnBrk="1" hangingPunct="1">
              <a:lnSpc>
                <a:spcPct val="80000"/>
              </a:lnSpc>
            </a:pPr>
            <a:r>
              <a:rPr lang="ru-RU" altLang="ru-RU" smtClean="0">
                <a:solidFill>
                  <a:schemeClr val="accent2"/>
                </a:solidFill>
              </a:rPr>
              <a:t>Диго Светлана Михайловна</a:t>
            </a:r>
          </a:p>
          <a:p>
            <a:pPr algn="r" eaLnBrk="1" hangingPunct="1">
              <a:lnSpc>
                <a:spcPct val="80000"/>
              </a:lnSpc>
            </a:pPr>
            <a:r>
              <a:rPr lang="ru-RU" altLang="ru-RU" sz="1600" smtClean="0">
                <a:solidFill>
                  <a:schemeClr val="accent2"/>
                </a:solidFill>
              </a:rPr>
              <a:t>руководитель направления</a:t>
            </a:r>
            <a:br>
              <a:rPr lang="ru-RU" altLang="ru-RU" sz="1600" smtClean="0">
                <a:solidFill>
                  <a:schemeClr val="accent2"/>
                </a:solidFill>
              </a:rPr>
            </a:br>
            <a:r>
              <a:rPr lang="ru-RU" altLang="ru-RU" sz="1600" smtClean="0">
                <a:solidFill>
                  <a:schemeClr val="accent2"/>
                </a:solidFill>
              </a:rPr>
              <a:t> по работе с образовательными организациями</a:t>
            </a:r>
            <a:br>
              <a:rPr lang="ru-RU" altLang="ru-RU" sz="1600" smtClean="0">
                <a:solidFill>
                  <a:schemeClr val="accent2"/>
                </a:solidFill>
              </a:rPr>
            </a:br>
            <a:r>
              <a:rPr lang="ru-RU" altLang="ru-RU" sz="1600" smtClean="0">
                <a:solidFill>
                  <a:schemeClr val="accent2"/>
                </a:solidFill>
              </a:rPr>
              <a:t>(фирма 1С)</a:t>
            </a:r>
          </a:p>
          <a:p>
            <a:pPr algn="r" eaLnBrk="1" hangingPunct="1">
              <a:lnSpc>
                <a:spcPct val="80000"/>
              </a:lnSpc>
            </a:pPr>
            <a:endParaRPr lang="en-US" altLang="ru-RU" sz="1600" smtClean="0">
              <a:solidFill>
                <a:schemeClr val="accent2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ru-RU" sz="1800" smtClean="0">
                <a:solidFill>
                  <a:schemeClr val="accent2"/>
                </a:solidFill>
              </a:rPr>
              <a:t>WWW.1C.RU</a:t>
            </a:r>
          </a:p>
          <a:p>
            <a:pPr eaLnBrk="1" hangingPunct="1">
              <a:lnSpc>
                <a:spcPct val="80000"/>
              </a:lnSpc>
            </a:pPr>
            <a:r>
              <a:rPr lang="en-US" altLang="ru-RU" sz="1800" smtClean="0">
                <a:solidFill>
                  <a:schemeClr val="accent2"/>
                </a:solidFill>
              </a:rPr>
              <a:t>DIGS@1C.RU</a:t>
            </a:r>
          </a:p>
          <a:p>
            <a:pPr eaLnBrk="1" hangingPunct="1">
              <a:lnSpc>
                <a:spcPct val="80000"/>
              </a:lnSpc>
            </a:pPr>
            <a:endParaRPr lang="ru-RU" altLang="ru-RU" sz="900" smtClean="0">
              <a:solidFill>
                <a:schemeClr val="accent2"/>
              </a:solidFill>
            </a:endParaRPr>
          </a:p>
        </p:txBody>
      </p:sp>
      <p:sp>
        <p:nvSpPr>
          <p:cNvPr id="74756" name="Text Box 4"/>
          <p:cNvSpPr txBox="1">
            <a:spLocks noChangeArrowheads="1"/>
          </p:cNvSpPr>
          <p:nvPr/>
        </p:nvSpPr>
        <p:spPr bwMode="auto">
          <a:xfrm>
            <a:off x="4859338" y="6105525"/>
            <a:ext cx="362131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SzPct val="120000"/>
              <a:buBlip>
                <a:blip r:embed="rId2"/>
              </a:buBlip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Blip>
                <a:blip r:embed="rId3"/>
              </a:buBlip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0000"/>
              </a:buClr>
              <a:buSzPct val="120000"/>
              <a:buBlip>
                <a:blip r:embed="rId4"/>
              </a:buBlip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ru-RU" altLang="ru-RU" sz="1800" dirty="0" smtClean="0">
                <a:solidFill>
                  <a:srgbClr val="003399"/>
                </a:solidFill>
              </a:rPr>
              <a:t>11-12 </a:t>
            </a:r>
            <a:r>
              <a:rPr lang="ru-RU" altLang="ru-RU" sz="1800" dirty="0">
                <a:solidFill>
                  <a:srgbClr val="003399"/>
                </a:solidFill>
              </a:rPr>
              <a:t>мая </a:t>
            </a:r>
            <a:r>
              <a:rPr lang="ru-RU" altLang="ru-RU" sz="1800" dirty="0" smtClean="0">
                <a:solidFill>
                  <a:srgbClr val="003399"/>
                </a:solidFill>
              </a:rPr>
              <a:t>2017 </a:t>
            </a:r>
            <a:r>
              <a:rPr lang="ru-RU" altLang="ru-RU" sz="1800" dirty="0">
                <a:solidFill>
                  <a:srgbClr val="003399"/>
                </a:solidFill>
              </a:rPr>
              <a:t>г., </a:t>
            </a:r>
            <a:r>
              <a:rPr lang="ru-RU" altLang="ru-RU" sz="1800" dirty="0" smtClean="0">
                <a:solidFill>
                  <a:srgbClr val="003399"/>
                </a:solidFill>
              </a:rPr>
              <a:t>Архангельск</a:t>
            </a:r>
            <a:endParaRPr lang="ru-RU" altLang="ru-RU" sz="1800" dirty="0">
              <a:solidFill>
                <a:srgbClr val="003399"/>
              </a:solidFill>
            </a:endParaRPr>
          </a:p>
        </p:txBody>
      </p:sp>
      <p:sp>
        <p:nvSpPr>
          <p:cNvPr id="74757" name="Text Box 5"/>
          <p:cNvSpPr txBox="1">
            <a:spLocks noChangeArrowheads="1"/>
          </p:cNvSpPr>
          <p:nvPr/>
        </p:nvSpPr>
        <p:spPr bwMode="auto">
          <a:xfrm>
            <a:off x="1447800" y="333375"/>
            <a:ext cx="77454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SzPct val="120000"/>
              <a:buBlip>
                <a:blip r:embed="rId2"/>
              </a:buBlip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Blip>
                <a:blip r:embed="rId3"/>
              </a:buBlip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0000"/>
              </a:buClr>
              <a:buSzPct val="120000"/>
              <a:buBlip>
                <a:blip r:embed="rId4"/>
              </a:buBlip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ru-RU" altLang="ru-RU" sz="2400" dirty="0">
                <a:solidFill>
                  <a:srgbClr val="FF3300"/>
                </a:solidFill>
              </a:rPr>
              <a:t>Конференция "Преподавание ИТ в России" - </a:t>
            </a:r>
            <a:r>
              <a:rPr lang="ru-RU" altLang="ru-RU" sz="2400" dirty="0" smtClean="0">
                <a:solidFill>
                  <a:srgbClr val="FF3300"/>
                </a:solidFill>
              </a:rPr>
              <a:t>2017</a:t>
            </a:r>
            <a:endParaRPr lang="ru-RU" altLang="ru-RU" sz="1800" b="0" dirty="0">
              <a:solidFill>
                <a:srgbClr val="FF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9555579"/>
      </p:ext>
    </p:extLst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ChangeArrowheads="1"/>
          </p:cNvSpPr>
          <p:nvPr/>
        </p:nvSpPr>
        <p:spPr bwMode="auto">
          <a:xfrm>
            <a:off x="3981528" y="1728646"/>
            <a:ext cx="4928108" cy="335580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defTabSz="808038" eaLnBrk="0" hangingPunct="0"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622300" indent="-171450" defTabSz="808038" eaLnBrk="0" hangingPunct="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indent="-268288" defTabSz="808038" eaLnBrk="0" hangingPunct="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717675" indent="-304800" defTabSz="808038" eaLnBrk="0" hangingPunct="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133600" indent="-304800" defTabSz="808038" eaLnBrk="0" hangingPunct="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90800" indent="-3048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3048000" indent="-3048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505200" indent="-3048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962400" indent="-3048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 marL="0" lvl="2" indent="0">
              <a:buNone/>
            </a:pPr>
            <a:r>
              <a:rPr lang="ru-RU" altLang="ru-RU" sz="1800" dirty="0" smtClean="0"/>
              <a:t>Курс «Подготовка к ЕГЭ по Информатике» р</a:t>
            </a:r>
            <a:r>
              <a:rPr lang="ru-RU" sz="1800" dirty="0" smtClean="0"/>
              <a:t>екомендован </a:t>
            </a:r>
            <a:r>
              <a:rPr lang="ru-RU" sz="1800" dirty="0"/>
              <a:t>учащимся 11-го класса, собирающимся поступать в профильные вузы </a:t>
            </a:r>
            <a:r>
              <a:rPr lang="ru-RU" altLang="ru-RU" sz="1800" dirty="0" smtClean="0"/>
              <a:t>позволяет повысить </a:t>
            </a:r>
            <a:r>
              <a:rPr lang="ru-RU" altLang="ru-RU" sz="1800" dirty="0"/>
              <a:t>шансы на </a:t>
            </a:r>
            <a:r>
              <a:rPr lang="ru-RU" altLang="ru-RU" sz="1800" dirty="0" smtClean="0"/>
              <a:t>поступление.</a:t>
            </a:r>
            <a:endParaRPr lang="ru-RU" sz="1800" dirty="0" smtClean="0"/>
          </a:p>
          <a:p>
            <a:pPr marL="0" indent="0">
              <a:buNone/>
            </a:pPr>
            <a:r>
              <a:rPr lang="ru-RU" sz="1800" dirty="0" smtClean="0"/>
              <a:t>Курс </a:t>
            </a:r>
            <a:r>
              <a:rPr lang="ru-RU" sz="1800" dirty="0"/>
              <a:t>рассчитан на 1 год </a:t>
            </a:r>
            <a:r>
              <a:rPr lang="ru-RU" sz="1800" dirty="0" smtClean="0"/>
              <a:t>обучения</a:t>
            </a:r>
            <a:r>
              <a:rPr lang="ru-RU" sz="1800" dirty="0"/>
              <a:t>:</a:t>
            </a:r>
            <a:endParaRPr lang="ru-RU" sz="1800" dirty="0" smtClean="0"/>
          </a:p>
          <a:p>
            <a:r>
              <a:rPr lang="ru-RU" sz="1600" dirty="0" smtClean="0"/>
              <a:t>повторение </a:t>
            </a:r>
            <a:r>
              <a:rPr lang="ru-RU" sz="1600" dirty="0"/>
              <a:t>школьной </a:t>
            </a:r>
            <a:r>
              <a:rPr lang="ru-RU" sz="1600" dirty="0" smtClean="0"/>
              <a:t>программы</a:t>
            </a:r>
          </a:p>
          <a:p>
            <a:r>
              <a:rPr lang="ru-RU" sz="1600" dirty="0" smtClean="0"/>
              <a:t>разбор всех типов </a:t>
            </a:r>
            <a:r>
              <a:rPr lang="ru-RU" sz="1600" dirty="0"/>
              <a:t>задач </a:t>
            </a:r>
            <a:r>
              <a:rPr lang="ru-RU" sz="1600" dirty="0" smtClean="0"/>
              <a:t>ЕГЭ и составление алгоритма </a:t>
            </a:r>
            <a:r>
              <a:rPr lang="ru-RU" sz="1600" dirty="0"/>
              <a:t>их решения </a:t>
            </a:r>
            <a:endParaRPr lang="ru-RU" sz="1600" dirty="0" smtClean="0"/>
          </a:p>
          <a:p>
            <a:r>
              <a:rPr lang="ru-RU" sz="1600" dirty="0" smtClean="0"/>
              <a:t>решение задач </a:t>
            </a:r>
            <a:r>
              <a:rPr lang="ru-RU" sz="1600" dirty="0"/>
              <a:t>ЕГЭ </a:t>
            </a:r>
            <a:r>
              <a:rPr lang="ru-RU" sz="1600" dirty="0" smtClean="0"/>
              <a:t>и наработка практики </a:t>
            </a:r>
            <a:endParaRPr lang="ru-RU" sz="1600" dirty="0"/>
          </a:p>
          <a:p>
            <a:r>
              <a:rPr lang="ru-RU" sz="1600" dirty="0" smtClean="0"/>
              <a:t>прохождение пробного </a:t>
            </a:r>
            <a:r>
              <a:rPr lang="ru-RU" sz="1600" dirty="0"/>
              <a:t>ЕГЭ на настоящих </a:t>
            </a:r>
            <a:r>
              <a:rPr lang="ru-RU" sz="1600" dirty="0" smtClean="0"/>
              <a:t>бланках</a:t>
            </a:r>
            <a:endParaRPr lang="ru-RU" sz="1600" dirty="0"/>
          </a:p>
          <a:p>
            <a:pPr marL="0" indent="0">
              <a:buNone/>
            </a:pPr>
            <a:endParaRPr lang="ru-RU" sz="12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 dirty="0"/>
          </a:p>
        </p:txBody>
      </p:sp>
      <p:sp>
        <p:nvSpPr>
          <p:cNvPr id="9219" name="Rectangle 2"/>
          <p:cNvSpPr txBox="1">
            <a:spLocks noChangeArrowheads="1"/>
          </p:cNvSpPr>
          <p:nvPr/>
        </p:nvSpPr>
        <p:spPr bwMode="auto">
          <a:xfrm>
            <a:off x="1792723" y="41181"/>
            <a:ext cx="5513387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ru-RU" altLang="ru-RU" sz="2800" b="1" dirty="0" smtClean="0">
                <a:solidFill>
                  <a:srgbClr val="C00000"/>
                </a:solidFill>
              </a:rPr>
              <a:t>Подготовка к ЕГЭ</a:t>
            </a:r>
            <a:endParaRPr lang="ru-RU" altLang="ru-RU" sz="2800" b="1" dirty="0">
              <a:solidFill>
                <a:srgbClr val="C00000"/>
              </a:solidFill>
            </a:endParaRPr>
          </a:p>
        </p:txBody>
      </p:sp>
      <p:pic>
        <p:nvPicPr>
          <p:cNvPr id="2051" name="Picture 3" descr="C:\Users\Emelina_E\Desktop\eee\лого\323423 - копия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15" y="4404148"/>
            <a:ext cx="2079647" cy="1946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2044412" y="5084450"/>
            <a:ext cx="5544616" cy="10801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defTabSz="808038" eaLnBrk="0" hangingPunct="0"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622300" indent="-171450" defTabSz="808038" eaLnBrk="0" hangingPunct="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indent="-268288" defTabSz="808038" eaLnBrk="0" hangingPunct="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717675" indent="-304800" defTabSz="808038" eaLnBrk="0" hangingPunct="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133600" indent="-304800" defTabSz="808038" eaLnBrk="0" hangingPunct="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90800" indent="-3048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3048000" indent="-3048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505200" indent="-3048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962400" indent="-3048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 marL="0" indent="0" eaLnBrk="1" hangingPunct="1">
              <a:spcBef>
                <a:spcPct val="0"/>
              </a:spcBef>
              <a:buNone/>
            </a:pPr>
            <a:r>
              <a:rPr lang="ru-RU" altLang="ru-RU" sz="1800" b="1" dirty="0" smtClean="0"/>
              <a:t>- Средний балл ЕГЭ по информатике по клубу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endParaRPr lang="ru-RU" altLang="ru-RU" sz="1800" b="1" dirty="0" smtClean="0"/>
          </a:p>
          <a:p>
            <a:pPr eaLnBrk="1" hangingPunct="1">
              <a:spcBef>
                <a:spcPct val="0"/>
              </a:spcBef>
              <a:buFontTx/>
              <a:buChar char="-"/>
            </a:pPr>
            <a:endParaRPr lang="ru-RU" altLang="ru-RU" sz="1800" b="1" dirty="0" smtClean="0"/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ru-RU" altLang="ru-RU" sz="1400" dirty="0" smtClean="0"/>
              <a:t>*Средний балл ЕГЭ по России в 2016 году составляет 53.2 балла</a:t>
            </a:r>
            <a:endParaRPr lang="ru-RU" altLang="ru-RU" sz="1400" dirty="0"/>
          </a:p>
        </p:txBody>
      </p:sp>
      <p:pic>
        <p:nvPicPr>
          <p:cNvPr id="17" name="Picture 2" descr="Z:\Transfer\emee\qr-code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4859174"/>
            <a:ext cx="1305396" cy="1305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7624263" y="6183848"/>
            <a:ext cx="1285373" cy="333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6402" tIns="43201" rIns="86402" bIns="43201">
            <a:spAutoFit/>
          </a:bodyPr>
          <a:lstStyle>
            <a:lvl1pPr defTabSz="863600"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Char char="•"/>
              <a:defRPr sz="2000">
                <a:solidFill>
                  <a:srgbClr val="292929"/>
                </a:solidFill>
                <a:latin typeface="Arial" charset="0"/>
                <a:cs typeface="Arial" charset="0"/>
              </a:defRPr>
            </a:lvl1pPr>
            <a:lvl2pPr marL="742950" indent="-285750" defTabSz="863600">
              <a:spcBef>
                <a:spcPct val="20000"/>
              </a:spcBef>
              <a:spcAft>
                <a:spcPct val="30000"/>
              </a:spcAft>
              <a:buClr>
                <a:schemeClr val="folHlink"/>
              </a:buClr>
              <a:buChar char="•"/>
              <a:defRPr>
                <a:solidFill>
                  <a:srgbClr val="292929"/>
                </a:solidFill>
                <a:latin typeface="Arial" charset="0"/>
                <a:cs typeface="Arial" charset="0"/>
              </a:defRPr>
            </a:lvl2pPr>
            <a:lvl3pPr marL="1143000" indent="-228600" defTabSz="863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Char char="•"/>
              <a:defRPr sz="1600">
                <a:solidFill>
                  <a:srgbClr val="292929"/>
                </a:solidFill>
                <a:latin typeface="Arial" charset="0"/>
                <a:cs typeface="Arial" charset="0"/>
              </a:defRPr>
            </a:lvl3pPr>
            <a:lvl4pPr marL="1600200" indent="-228600" defTabSz="863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Char char="•"/>
              <a:defRPr sz="1400">
                <a:solidFill>
                  <a:srgbClr val="292929"/>
                </a:solidFill>
                <a:latin typeface="Arial" charset="0"/>
                <a:cs typeface="Arial" charset="0"/>
              </a:defRPr>
            </a:lvl4pPr>
            <a:lvl5pPr marL="2057400" indent="-228600" defTabSz="863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rgbClr val="292929"/>
                </a:solidFill>
                <a:latin typeface="Arial" charset="0"/>
                <a:cs typeface="Arial" charset="0"/>
              </a:defRPr>
            </a:lvl5pPr>
            <a:lvl6pPr marL="2514600" indent="-228600" defTabSz="863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rgbClr val="292929"/>
                </a:solidFill>
                <a:latin typeface="Arial" charset="0"/>
                <a:cs typeface="Arial" charset="0"/>
              </a:defRPr>
            </a:lvl6pPr>
            <a:lvl7pPr marL="2971800" indent="-228600" defTabSz="863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rgbClr val="292929"/>
                </a:solidFill>
                <a:latin typeface="Arial" charset="0"/>
                <a:cs typeface="Arial" charset="0"/>
              </a:defRPr>
            </a:lvl7pPr>
            <a:lvl8pPr marL="3429000" indent="-228600" defTabSz="863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rgbClr val="292929"/>
                </a:solidFill>
                <a:latin typeface="Arial" charset="0"/>
                <a:cs typeface="Arial" charset="0"/>
              </a:defRPr>
            </a:lvl8pPr>
            <a:lvl9pPr marL="3886200" indent="-228600" defTabSz="863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rgbClr val="29292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15000"/>
              </a:spcBef>
              <a:spcAft>
                <a:spcPct val="0"/>
              </a:spcAft>
              <a:buClrTx/>
              <a:buSzPct val="120000"/>
              <a:buFontTx/>
              <a:buNone/>
            </a:pPr>
            <a:r>
              <a:rPr lang="en-US" altLang="ru-RU" u="sng" dirty="0">
                <a:solidFill>
                  <a:srgbClr val="C00000"/>
                </a:solidFill>
              </a:rPr>
              <a:t>club.</a:t>
            </a:r>
            <a:r>
              <a:rPr lang="ru-RU" altLang="ru-RU" u="sng" dirty="0">
                <a:solidFill>
                  <a:srgbClr val="C00000"/>
                </a:solidFill>
              </a:rPr>
              <a:t>1c.ru</a:t>
            </a:r>
          </a:p>
        </p:txBody>
      </p:sp>
      <p:pic>
        <p:nvPicPr>
          <p:cNvPr id="19" name="Picture 2" descr="C:\Users\Emelina_E\AppData\Roaming\Skype\emelina_evgenia\media_messaging\media_cache_v3\i21^cimgpsh_orig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211813"/>
            <a:ext cx="3589812" cy="2389470"/>
          </a:xfrm>
          <a:prstGeom prst="roundRect">
            <a:avLst>
              <a:gd name="adj" fmla="val 16667"/>
            </a:avLst>
          </a:prstGeom>
          <a:ln>
            <a:noFill/>
          </a:ln>
          <a:effectLst/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19200" y="1104024"/>
            <a:ext cx="84604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Очень важна качественная подготовка школьников по предмету «</a:t>
            </a:r>
            <a:r>
              <a:rPr lang="ru-RU" b="1" dirty="0" smtClean="0"/>
              <a:t>Информатика </a:t>
            </a:r>
            <a:r>
              <a:rPr lang="ru-RU" b="1" dirty="0"/>
              <a:t>и ИКТ». Отражением этого являются результаты сдачи ЕГЭ по </a:t>
            </a:r>
            <a:r>
              <a:rPr lang="ru-RU" b="1" dirty="0" smtClean="0"/>
              <a:t>информатике.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7177753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-100013"/>
            <a:ext cx="8229600" cy="1143001"/>
          </a:xfrm>
        </p:spPr>
        <p:txBody>
          <a:bodyPr/>
          <a:lstStyle/>
          <a:p>
            <a:r>
              <a:rPr lang="ru-RU" altLang="ru-RU" sz="2600" b="1" smtClean="0">
                <a:solidFill>
                  <a:schemeClr val="tx1"/>
                </a:solidFill>
                <a:latin typeface="Calibri" pitchFamily="34" charset="0"/>
              </a:rPr>
              <a:t>Налаживаем взаимодействие между 1С:Клубами программистов</a:t>
            </a:r>
          </a:p>
        </p:txBody>
      </p:sp>
      <p:sp>
        <p:nvSpPr>
          <p:cNvPr id="10244" name="TextBox 20"/>
          <p:cNvSpPr txBox="1">
            <a:spLocks noChangeArrowheads="1"/>
          </p:cNvSpPr>
          <p:nvPr/>
        </p:nvSpPr>
        <p:spPr bwMode="auto">
          <a:xfrm>
            <a:off x="203200" y="4941888"/>
            <a:ext cx="5613400" cy="173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Myriad Pro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Myriad Pro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Myriad Pro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Myriad Pro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Myriad Pro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yriad Pro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yriad Pro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yriad Pro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yriad Pro" pitchFamily="34" charset="0"/>
              </a:defRPr>
            </a:lvl9pPr>
          </a:lstStyle>
          <a:p>
            <a:pPr>
              <a:buFontTx/>
              <a:buNone/>
              <a:defRPr/>
            </a:pPr>
            <a:r>
              <a:rPr lang="ru-RU" sz="1300" b="1" dirty="0" smtClean="0">
                <a:solidFill>
                  <a:schemeClr val="accent2"/>
                </a:solidFill>
              </a:rPr>
              <a:t>Организаторами мероприятия выступили:</a:t>
            </a:r>
          </a:p>
          <a:p>
            <a:pPr marL="285750" indent="-285750">
              <a:defRPr/>
            </a:pPr>
            <a:r>
              <a:rPr lang="ru-RU" sz="1300" dirty="0" smtClean="0"/>
              <a:t>Фирма «1С»</a:t>
            </a:r>
          </a:p>
          <a:p>
            <a:pPr marL="285750" indent="-285750">
              <a:defRPr/>
            </a:pPr>
            <a:r>
              <a:rPr lang="ru-RU" sz="1300" dirty="0" smtClean="0"/>
              <a:t>Компания 1С:Северо-Запад</a:t>
            </a:r>
          </a:p>
          <a:p>
            <a:pPr marL="285750" indent="-285750">
              <a:defRPr/>
            </a:pPr>
            <a:r>
              <a:rPr lang="ru-RU" sz="1300" dirty="0" smtClean="0"/>
              <a:t>ВООО «Клуб директоров по информационным технологиям </a:t>
            </a:r>
          </a:p>
          <a:p>
            <a:pPr>
              <a:buFontTx/>
              <a:buNone/>
              <a:defRPr/>
            </a:pPr>
            <a:r>
              <a:rPr lang="ru-RU" sz="1300" dirty="0" smtClean="0"/>
              <a:t>Вологодской области»</a:t>
            </a:r>
          </a:p>
          <a:p>
            <a:pPr marL="285750" indent="-285750">
              <a:defRPr/>
            </a:pPr>
            <a:r>
              <a:rPr lang="ru-RU" sz="1300" dirty="0" smtClean="0"/>
              <a:t>Компания А-Элита</a:t>
            </a:r>
          </a:p>
          <a:p>
            <a:pPr marL="285750" indent="-285750">
              <a:defRPr/>
            </a:pPr>
            <a:r>
              <a:rPr lang="ru-RU" sz="1300" dirty="0" smtClean="0"/>
              <a:t>Компания ЛОГАСОФТ</a:t>
            </a:r>
            <a:endParaRPr lang="ru-RU" sz="1200" dirty="0" smtClean="0"/>
          </a:p>
        </p:txBody>
      </p:sp>
      <p:sp>
        <p:nvSpPr>
          <p:cNvPr id="5124" name="TextBox 20"/>
          <p:cNvSpPr txBox="1">
            <a:spLocks noChangeArrowheads="1"/>
          </p:cNvSpPr>
          <p:nvPr/>
        </p:nvSpPr>
        <p:spPr bwMode="auto">
          <a:xfrm>
            <a:off x="107950" y="973138"/>
            <a:ext cx="8840788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Myriad Pro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Myriad Pro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Myriad Pro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Myriad Pro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Myriad Pro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yriad Pro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yriad Pro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yriad Pro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yriad Pro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ru-RU" sz="1400" dirty="0" smtClean="0"/>
              <a:t>6-7 </a:t>
            </a:r>
            <a:r>
              <a:rPr lang="ru-RU" altLang="ru-RU" sz="1400" dirty="0" smtClean="0"/>
              <a:t>апреля 2017 года состоялся </a:t>
            </a:r>
            <a:r>
              <a:rPr lang="ru-RU" altLang="ru-RU" sz="1400" b="1" dirty="0" smtClean="0"/>
              <a:t>Первый Чемпионат 1С:Клубов программистов</a:t>
            </a:r>
            <a:r>
              <a:rPr lang="ru-RU" altLang="ru-RU" sz="1400" dirty="0" smtClean="0"/>
              <a:t>, учредителем которого стала фирма «1С».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ru-RU" sz="1400" b="1" dirty="0" smtClean="0"/>
              <a:t>Цель чемпионата:</a:t>
            </a:r>
          </a:p>
          <a:p>
            <a:pPr marL="285750" indent="-285750" eaLnBrk="1" hangingPunct="1">
              <a:spcBef>
                <a:spcPct val="0"/>
              </a:spcBef>
              <a:defRPr/>
            </a:pPr>
            <a:r>
              <a:rPr lang="ru-RU" sz="1400" dirty="0" smtClean="0"/>
              <a:t>Укрепление </a:t>
            </a:r>
            <a:r>
              <a:rPr lang="ru-RU" sz="1400" dirty="0" err="1" smtClean="0"/>
              <a:t>межклубного</a:t>
            </a:r>
            <a:r>
              <a:rPr lang="ru-RU" sz="1400" dirty="0" smtClean="0"/>
              <a:t> взаимодействия </a:t>
            </a:r>
          </a:p>
          <a:p>
            <a:pPr marL="285750" indent="-285750" eaLnBrk="1" hangingPunct="1">
              <a:spcBef>
                <a:spcPct val="0"/>
              </a:spcBef>
              <a:defRPr/>
            </a:pPr>
            <a:r>
              <a:rPr lang="ru-RU" sz="1400" dirty="0" smtClean="0"/>
              <a:t>Повышение соревновательного дух среди</a:t>
            </a:r>
          </a:p>
          <a:p>
            <a:pPr indent="266700" eaLnBrk="1" hangingPunct="1">
              <a:spcBef>
                <a:spcPct val="0"/>
              </a:spcBef>
              <a:buFontTx/>
              <a:buNone/>
              <a:defRPr/>
            </a:pPr>
            <a:r>
              <a:rPr lang="ru-RU" sz="1400" dirty="0" smtClean="0"/>
              <a:t>учащихся 1С:Клубов программистов</a:t>
            </a:r>
          </a:p>
          <a:p>
            <a:pPr marL="285750" indent="-285750" eaLnBrk="1" hangingPunct="1">
              <a:spcBef>
                <a:spcPct val="0"/>
              </a:spcBef>
              <a:defRPr/>
            </a:pPr>
            <a:r>
              <a:rPr lang="ru-RU" sz="1400" dirty="0" smtClean="0"/>
              <a:t>Выявление общего уровня знаний у учащихся </a:t>
            </a:r>
            <a:br>
              <a:rPr lang="ru-RU" sz="1400" dirty="0" smtClean="0"/>
            </a:br>
            <a:r>
              <a:rPr lang="ru-RU" sz="1400" dirty="0" smtClean="0"/>
              <a:t>за счет предлагаемых заданий чемпионата.</a:t>
            </a:r>
            <a:endParaRPr lang="ru-RU" altLang="ru-RU" sz="1400" dirty="0" smtClean="0"/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ru-RU" altLang="ru-RU" sz="1400" dirty="0" smtClean="0"/>
          </a:p>
        </p:txBody>
      </p:sp>
      <p:sp>
        <p:nvSpPr>
          <p:cNvPr id="6" name="TextBox 20"/>
          <p:cNvSpPr txBox="1">
            <a:spLocks noChangeArrowheads="1"/>
          </p:cNvSpPr>
          <p:nvPr/>
        </p:nvSpPr>
        <p:spPr bwMode="auto">
          <a:xfrm rot="10800000" flipV="1">
            <a:off x="2425700" y="2813050"/>
            <a:ext cx="3082925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Myriad Pro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Myriad Pro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Myriad Pro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Myriad Pro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Myriad Pro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yriad Pro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yriad Pro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yriad Pro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yriad Pro" pitchFamily="34" charset="0"/>
              </a:defRPr>
            </a:lvl9pPr>
          </a:lstStyle>
          <a:p>
            <a:pPr>
              <a:buFontTx/>
              <a:buNone/>
              <a:defRPr/>
            </a:pPr>
            <a:r>
              <a:rPr lang="ru-RU" sz="1800" b="1" dirty="0" smtClean="0">
                <a:solidFill>
                  <a:schemeClr val="accent2"/>
                </a:solidFill>
              </a:rPr>
              <a:t>5 дисциплин</a:t>
            </a:r>
          </a:p>
          <a:p>
            <a:pPr marL="171450" indent="-171450">
              <a:defRPr/>
            </a:pPr>
            <a:r>
              <a:rPr lang="ru-RU" sz="1300" dirty="0" smtClean="0"/>
              <a:t>Программирование на </a:t>
            </a:r>
            <a:r>
              <a:rPr lang="ru-RU" sz="1300" dirty="0" err="1" smtClean="0"/>
              <a:t>Java</a:t>
            </a:r>
            <a:endParaRPr lang="ru-RU" sz="1300" dirty="0" smtClean="0"/>
          </a:p>
          <a:p>
            <a:pPr marL="171450" indent="-171450">
              <a:defRPr/>
            </a:pPr>
            <a:r>
              <a:rPr lang="ru-RU" sz="1300" dirty="0" smtClean="0"/>
              <a:t>Современная </a:t>
            </a:r>
            <a:r>
              <a:rPr lang="ru-RU" sz="1300" dirty="0" err="1" smtClean="0"/>
              <a:t>web</a:t>
            </a:r>
            <a:r>
              <a:rPr lang="ru-RU" sz="1300" dirty="0" smtClean="0"/>
              <a:t>-разработка</a:t>
            </a:r>
          </a:p>
          <a:p>
            <a:pPr marL="171450" indent="-171450">
              <a:defRPr/>
            </a:pPr>
            <a:r>
              <a:rPr lang="ru-RU" sz="1300" dirty="0" smtClean="0"/>
              <a:t>3D-моделирование</a:t>
            </a:r>
          </a:p>
          <a:p>
            <a:pPr marL="171450" indent="-171450">
              <a:defRPr/>
            </a:pPr>
            <a:r>
              <a:rPr lang="ru-RU" sz="1300" dirty="0" smtClean="0"/>
              <a:t>Робототехника</a:t>
            </a:r>
          </a:p>
          <a:p>
            <a:pPr marL="171450" indent="-171450">
              <a:defRPr/>
            </a:pPr>
            <a:r>
              <a:rPr lang="ru-RU" sz="1300" dirty="0" smtClean="0"/>
              <a:t>Системное администрирование</a:t>
            </a:r>
            <a:endParaRPr lang="ru-RU" sz="1300" b="1" dirty="0" smtClean="0">
              <a:solidFill>
                <a:srgbClr val="FF0000"/>
              </a:solidFill>
            </a:endParaRPr>
          </a:p>
        </p:txBody>
      </p:sp>
      <p:sp>
        <p:nvSpPr>
          <p:cNvPr id="7" name="TextBox 20"/>
          <p:cNvSpPr txBox="1">
            <a:spLocks noChangeArrowheads="1"/>
          </p:cNvSpPr>
          <p:nvPr/>
        </p:nvSpPr>
        <p:spPr bwMode="auto">
          <a:xfrm rot="10800000" flipV="1">
            <a:off x="311150" y="2813050"/>
            <a:ext cx="1957388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Myriad Pro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Myriad Pro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Myriad Pro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Myriad Pro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Myriad Pro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yriad Pro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yriad Pro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yriad Pro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yriad Pro" pitchFamily="34" charset="0"/>
              </a:defRPr>
            </a:lvl9pPr>
          </a:lstStyle>
          <a:p>
            <a:pPr>
              <a:buFontTx/>
              <a:buNone/>
              <a:defRPr/>
            </a:pPr>
            <a:r>
              <a:rPr lang="ru-RU" sz="1800" b="1" dirty="0" smtClean="0">
                <a:solidFill>
                  <a:schemeClr val="accent2"/>
                </a:solidFill>
              </a:rPr>
              <a:t>70 участников</a:t>
            </a:r>
          </a:p>
          <a:p>
            <a:pPr>
              <a:buFontTx/>
              <a:buNone/>
              <a:defRPr/>
            </a:pPr>
            <a:r>
              <a:rPr lang="ru-RU" sz="1200" dirty="0" smtClean="0"/>
              <a:t>из 7 городов России: </a:t>
            </a:r>
          </a:p>
          <a:p>
            <a:pPr marL="171450" indent="-171450">
              <a:defRPr/>
            </a:pPr>
            <a:r>
              <a:rPr lang="ru-RU" sz="1200" dirty="0" smtClean="0"/>
              <a:t>Мурманск</a:t>
            </a:r>
          </a:p>
          <a:p>
            <a:pPr marL="171450" indent="-171450">
              <a:defRPr/>
            </a:pPr>
            <a:r>
              <a:rPr lang="ru-RU" sz="1200" dirty="0" smtClean="0"/>
              <a:t>Калуга</a:t>
            </a:r>
          </a:p>
          <a:p>
            <a:pPr marL="171450" indent="-171450">
              <a:defRPr/>
            </a:pPr>
            <a:r>
              <a:rPr lang="ru-RU" sz="1200" dirty="0" smtClean="0"/>
              <a:t>Кострома</a:t>
            </a:r>
          </a:p>
          <a:p>
            <a:pPr marL="171450" indent="-171450">
              <a:defRPr/>
            </a:pPr>
            <a:r>
              <a:rPr lang="ru-RU" sz="1200" dirty="0" smtClean="0"/>
              <a:t>Ухта</a:t>
            </a:r>
          </a:p>
          <a:p>
            <a:pPr marL="171450" indent="-171450">
              <a:defRPr/>
            </a:pPr>
            <a:r>
              <a:rPr lang="ru-RU" sz="1200" dirty="0" smtClean="0"/>
              <a:t>Шуя</a:t>
            </a:r>
          </a:p>
          <a:p>
            <a:pPr marL="171450" indent="-171450">
              <a:defRPr/>
            </a:pPr>
            <a:r>
              <a:rPr lang="ru-RU" sz="1200" dirty="0" smtClean="0"/>
              <a:t>Вологда</a:t>
            </a:r>
          </a:p>
          <a:p>
            <a:pPr marL="171450" indent="-171450">
              <a:defRPr/>
            </a:pPr>
            <a:r>
              <a:rPr lang="ru-RU" sz="1200" dirty="0" smtClean="0"/>
              <a:t>Череповец</a:t>
            </a:r>
            <a:endParaRPr lang="ru-RU" sz="1200" dirty="0" smtClean="0">
              <a:solidFill>
                <a:srgbClr val="FF0000"/>
              </a:solidFill>
            </a:endParaRPr>
          </a:p>
        </p:txBody>
      </p:sp>
      <p:sp>
        <p:nvSpPr>
          <p:cNvPr id="5127" name="TextBox 20"/>
          <p:cNvSpPr txBox="1">
            <a:spLocks noChangeArrowheads="1"/>
          </p:cNvSpPr>
          <p:nvPr/>
        </p:nvSpPr>
        <p:spPr bwMode="auto">
          <a:xfrm rot="10800000" flipV="1">
            <a:off x="5575300" y="1389063"/>
            <a:ext cx="3460750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Myriad Pro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Myriad Pro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Myriad Pro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Myriad Pro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Myriad Pro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yriad Pro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yriad Pro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yriad Pro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yriad Pro" pitchFamily="34" charset="0"/>
              </a:defRPr>
            </a:lvl9pPr>
          </a:lstStyle>
          <a:p>
            <a:pPr>
              <a:buFontTx/>
              <a:buNone/>
            </a:pPr>
            <a:r>
              <a:rPr lang="ru-RU" altLang="ru-RU" sz="1800" b="1">
                <a:solidFill>
                  <a:schemeClr val="accent2"/>
                </a:solidFill>
              </a:rPr>
              <a:t>11 победителей </a:t>
            </a:r>
          </a:p>
          <a:p>
            <a:pPr>
              <a:buFontTx/>
              <a:buNone/>
            </a:pPr>
            <a:r>
              <a:rPr lang="ru-RU" altLang="ru-RU" sz="1300"/>
              <a:t>Стали обладателями дипломов 1-й степени,  еще 45 ребят получили дипломы за вторые и третьи места. Результаты оценивали 19 экспертов</a:t>
            </a:r>
            <a:endParaRPr lang="ru-RU" altLang="ru-RU" sz="1300" b="1">
              <a:solidFill>
                <a:srgbClr val="FF0000"/>
              </a:solidFill>
            </a:endParaRPr>
          </a:p>
        </p:txBody>
      </p:sp>
      <p:pic>
        <p:nvPicPr>
          <p:cNvPr id="9" name="Рисунок 8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16"/>
          <a:stretch>
            <a:fillRect/>
          </a:stretch>
        </p:blipFill>
        <p:spPr bwMode="auto">
          <a:xfrm>
            <a:off x="5806811" y="2754438"/>
            <a:ext cx="2920712" cy="1888699"/>
          </a:xfrm>
          <a:prstGeom prst="roundRect">
            <a:avLst/>
          </a:prstGeom>
          <a:noFill/>
          <a:ln>
            <a:noFill/>
          </a:ln>
        </p:spPr>
      </p:pic>
      <p:pic>
        <p:nvPicPr>
          <p:cNvPr id="11" name="Рисунок 10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6599" y="4801742"/>
            <a:ext cx="2957448" cy="1872208"/>
          </a:xfrm>
          <a:prstGeom prst="round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33795784"/>
      </p:ext>
    </p:extLst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/>
              <a:t>Наблюдается тенденция создание образовательных организаций со сложной структурой, включающих подразделения как высшего, так и среднего образования. </a:t>
            </a:r>
            <a:endParaRPr lang="ru-RU" sz="2400" dirty="0" smtClean="0"/>
          </a:p>
          <a:p>
            <a:r>
              <a:rPr lang="ru-RU" sz="2400" dirty="0" smtClean="0"/>
              <a:t>Так</a:t>
            </a:r>
            <a:r>
              <a:rPr lang="ru-RU" sz="2400" dirty="0"/>
              <a:t>, например, в структуре НИУ ВШЭ имеется лицей, ориентированный на обучение информационным технологиям. </a:t>
            </a:r>
            <a:endParaRPr lang="ru-RU" sz="2400" dirty="0" smtClean="0"/>
          </a:p>
          <a:p>
            <a:r>
              <a:rPr lang="ru-RU" sz="2400" dirty="0" smtClean="0"/>
              <a:t>Для </a:t>
            </a:r>
            <a:r>
              <a:rPr lang="ru-RU" sz="2400" dirty="0"/>
              <a:t>учащихся лицея предусмотрено изучение ряда специальных дисциплин на кафедрах института (факультетские дни). Базовая кафедра «1С» подключилась к проведению факультетских дней в этом лицее.</a:t>
            </a:r>
          </a:p>
          <a:p>
            <a:pPr>
              <a:buFont typeface="Arial" panose="020B0604020202020204" pitchFamily="34" charset="0"/>
              <a:buChar char="•"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>
              <a:buFont typeface="Arial" panose="020B0604020202020204" pitchFamily="34" charset="0"/>
              <a:buChar char="•"/>
            </a:pPr>
            <a:endParaRPr lang="ru-RU" dirty="0"/>
          </a:p>
        </p:txBody>
      </p:sp>
      <p:pic>
        <p:nvPicPr>
          <p:cNvPr id="4" name="Рисунок 3"/>
          <p:cNvPicPr/>
          <p:nvPr/>
        </p:nvPicPr>
        <p:blipFill rotWithShape="1">
          <a:blip r:embed="rId2"/>
          <a:srcRect t="5264" r="91434" b="84755"/>
          <a:stretch/>
        </p:blipFill>
        <p:spPr bwMode="auto">
          <a:xfrm>
            <a:off x="3059832" y="6030744"/>
            <a:ext cx="835494" cy="77880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6034909"/>
            <a:ext cx="858837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2969473"/>
      </p:ext>
    </p:extLst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/>
              <a:t>Проектный подход к обучению ИТ</a:t>
            </a:r>
            <a:endParaRPr lang="ru-RU" sz="2400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32520354"/>
      </p:ext>
    </p:extLst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5486400"/>
          </a:xfrm>
        </p:spPr>
        <p:txBody>
          <a:bodyPr/>
          <a:lstStyle/>
          <a:p>
            <a:r>
              <a:rPr lang="ru-RU" sz="1800" dirty="0"/>
              <a:t>Одной из тенденций в организации учебного процесса является использование проектного подхода. Внедрение этого подхода требует трансформации привычных учебных программ. </a:t>
            </a:r>
            <a:endParaRPr lang="ru-RU" sz="1800" dirty="0" smtClean="0"/>
          </a:p>
          <a:p>
            <a:r>
              <a:rPr lang="ru-RU" sz="1800" dirty="0" smtClean="0"/>
              <a:t>Проектный </a:t>
            </a:r>
            <a:r>
              <a:rPr lang="ru-RU" sz="1800" dirty="0"/>
              <a:t>подход реализуется не только в рамках основного учебного процесса. </a:t>
            </a:r>
            <a:endParaRPr lang="ru-RU" sz="1800" dirty="0" smtClean="0"/>
          </a:p>
          <a:p>
            <a:r>
              <a:rPr lang="ru-RU" sz="1800" dirty="0" smtClean="0"/>
              <a:t>Элементы </a:t>
            </a:r>
            <a:r>
              <a:rPr lang="ru-RU" sz="1800" dirty="0"/>
              <a:t>проектного подхода реализуются в частности, в рамках студенческих 1С:Соревнований. Так, </a:t>
            </a:r>
            <a:r>
              <a:rPr lang="ru-RU" sz="1800" dirty="0" smtClean="0"/>
              <a:t>конкурс </a:t>
            </a:r>
            <a:r>
              <a:rPr lang="ru-RU" sz="1800" dirty="0"/>
              <a:t>по "1С:Бухгалтерии 8" фактически трансформировался в конкурс по решению реальных бизнес-кейсов с применением "1С:Бухгалтерии 8". </a:t>
            </a:r>
            <a:endParaRPr lang="ru-RU" sz="1800" dirty="0" smtClean="0"/>
          </a:p>
          <a:p>
            <a:r>
              <a:rPr lang="ru-RU" sz="1800" dirty="0" smtClean="0"/>
              <a:t>Участники </a:t>
            </a:r>
            <a:r>
              <a:rPr lang="ru-RU" sz="1800" dirty="0"/>
              <a:t>конкурса сейчас не просто решают учетную задачу, но, по сути, анализируют и разбирают кейс из жизни реального бизнеса. </a:t>
            </a:r>
            <a:r>
              <a:rPr lang="ru-RU" sz="1800" dirty="0" smtClean="0"/>
              <a:t>В </a:t>
            </a:r>
            <a:r>
              <a:rPr lang="ru-RU" sz="1800" dirty="0"/>
              <a:t>рамках этого конкурса оцениваются не только знания бухгалтерского и налогового учета и владение "1С:Бухгалтерией 8", но </a:t>
            </a:r>
            <a:r>
              <a:rPr lang="ru-RU" sz="1800" dirty="0" smtClean="0"/>
              <a:t>и</a:t>
            </a:r>
          </a:p>
          <a:p>
            <a:pPr lvl="1"/>
            <a:r>
              <a:rPr lang="ru-RU" sz="1600" dirty="0" smtClean="0"/>
              <a:t> </a:t>
            </a:r>
            <a:r>
              <a:rPr lang="ru-RU" sz="1600" dirty="0"/>
              <a:t>умение оценить экономическую сущность событий хозяйственной </a:t>
            </a:r>
            <a:r>
              <a:rPr lang="ru-RU" sz="1600" dirty="0" smtClean="0"/>
              <a:t>жизни</a:t>
            </a:r>
          </a:p>
          <a:p>
            <a:pPr lvl="1"/>
            <a:r>
              <a:rPr lang="ru-RU" sz="1600" dirty="0" smtClean="0"/>
              <a:t> </a:t>
            </a:r>
            <a:r>
              <a:rPr lang="ru-RU" sz="1600" dirty="0"/>
              <a:t>навыки работы с нормативной </a:t>
            </a:r>
            <a:r>
              <a:rPr lang="ru-RU" sz="1600" dirty="0" smtClean="0"/>
              <a:t>базой</a:t>
            </a:r>
          </a:p>
          <a:p>
            <a:pPr lvl="1"/>
            <a:r>
              <a:rPr lang="ru-RU" sz="1600" dirty="0" smtClean="0"/>
              <a:t> оценка экспертных мнений</a:t>
            </a:r>
          </a:p>
          <a:p>
            <a:pPr lvl="1"/>
            <a:r>
              <a:rPr lang="ru-RU" altLang="ru-RU" sz="1600" dirty="0"/>
              <a:t>Выбор методики учета </a:t>
            </a:r>
          </a:p>
          <a:p>
            <a:r>
              <a:rPr lang="ru-RU" dirty="0" smtClean="0"/>
              <a:t> </a:t>
            </a:r>
            <a:r>
              <a:rPr lang="ru-RU" dirty="0"/>
              <a:t>В связи с этим сейчас рассматривается вопрос переименования </a:t>
            </a:r>
            <a:r>
              <a:rPr lang="ru-RU" dirty="0" smtClean="0"/>
              <a:t>этого конкурса.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8482918"/>
      </p:ext>
    </p:extLst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 txBox="1">
            <a:spLocks/>
          </p:cNvSpPr>
          <p:nvPr/>
        </p:nvSpPr>
        <p:spPr bwMode="auto">
          <a:xfrm>
            <a:off x="179388" y="188640"/>
            <a:ext cx="8893175" cy="1079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  <a:defRPr/>
            </a:pPr>
            <a:r>
              <a:rPr lang="ru-RU" altLang="ru-RU" b="1" dirty="0" smtClean="0">
                <a:solidFill>
                  <a:srgbClr val="C00000"/>
                </a:solidFill>
                <a:latin typeface="+mn-lt"/>
              </a:rPr>
              <a:t>1С в движении «Молодые профессионалы» </a:t>
            </a:r>
            <a:r>
              <a:rPr lang="en-US" altLang="ru-RU" b="1" dirty="0" smtClean="0">
                <a:solidFill>
                  <a:srgbClr val="C00000"/>
                </a:solidFill>
                <a:latin typeface="+mn-lt"/>
              </a:rPr>
              <a:t>(</a:t>
            </a:r>
            <a:r>
              <a:rPr lang="en-US" altLang="ru-RU" b="1" dirty="0" err="1" smtClean="0">
                <a:solidFill>
                  <a:srgbClr val="C00000"/>
                </a:solidFill>
                <a:latin typeface="+mn-lt"/>
              </a:rPr>
              <a:t>WorldSkills</a:t>
            </a:r>
            <a:r>
              <a:rPr lang="en-US" altLang="ru-RU" b="1" dirty="0" smtClean="0">
                <a:solidFill>
                  <a:srgbClr val="C00000"/>
                </a:solidFill>
                <a:latin typeface="+mn-lt"/>
              </a:rPr>
              <a:t> Russia)</a:t>
            </a:r>
            <a:endParaRPr lang="ru-RU" altLang="ru-RU" b="1" dirty="0" smtClean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13315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908050"/>
            <a:ext cx="1730375" cy="195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4005064"/>
            <a:ext cx="4122281" cy="2236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49"/>
          <p:cNvSpPr>
            <a:spLocks noChangeArrowheads="1"/>
          </p:cNvSpPr>
          <p:nvPr/>
        </p:nvSpPr>
        <p:spPr bwMode="auto">
          <a:xfrm>
            <a:off x="250825" y="1484313"/>
            <a:ext cx="7200900" cy="74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>
              <a:lnSpc>
                <a:spcPct val="85000"/>
              </a:lnSpc>
              <a:buSzPct val="120000"/>
              <a:defRPr/>
            </a:pPr>
            <a:r>
              <a:rPr lang="en-US" altLang="ru-RU" sz="1800" b="1" dirty="0" smtClean="0">
                <a:solidFill>
                  <a:srgbClr val="C00000"/>
                </a:solidFill>
                <a:latin typeface="+mn-lt"/>
              </a:rPr>
              <a:t>2016 </a:t>
            </a:r>
            <a:r>
              <a:rPr lang="ru-RU" altLang="ru-RU" sz="1800" b="1" dirty="0" smtClean="0">
                <a:solidFill>
                  <a:srgbClr val="C00000"/>
                </a:solidFill>
                <a:latin typeface="+mn-lt"/>
              </a:rPr>
              <a:t>год  </a:t>
            </a:r>
            <a:r>
              <a:rPr lang="ru-RU" altLang="ru-RU" sz="1600" dirty="0" smtClean="0">
                <a:solidFill>
                  <a:srgbClr val="000000"/>
                </a:solidFill>
                <a:latin typeface="+mn-lt"/>
              </a:rPr>
              <a:t>	компетенция «</a:t>
            </a:r>
            <a:r>
              <a:rPr lang="en-US" altLang="ru-RU" sz="1600" dirty="0" smtClean="0">
                <a:solidFill>
                  <a:srgbClr val="000000"/>
                </a:solidFill>
                <a:latin typeface="+mn-lt"/>
              </a:rPr>
              <a:t>IT</a:t>
            </a:r>
            <a:r>
              <a:rPr lang="ru-RU" altLang="ru-RU" sz="1600" dirty="0" smtClean="0">
                <a:solidFill>
                  <a:srgbClr val="000000"/>
                </a:solidFill>
                <a:latin typeface="+mn-lt"/>
              </a:rPr>
              <a:t> решения для бизнеса на платформе 		</a:t>
            </a:r>
            <a:r>
              <a:rPr lang="en-US" altLang="ru-RU" sz="1600" dirty="0" smtClean="0">
                <a:solidFill>
                  <a:srgbClr val="000000"/>
                </a:solidFill>
                <a:latin typeface="+mn-lt"/>
              </a:rPr>
              <a:t>“</a:t>
            </a:r>
            <a:r>
              <a:rPr lang="ru-RU" altLang="ru-RU" sz="1600" dirty="0" smtClean="0">
                <a:solidFill>
                  <a:srgbClr val="000000"/>
                </a:solidFill>
                <a:latin typeface="+mn-lt"/>
              </a:rPr>
              <a:t>1С:Предприятие 8</a:t>
            </a:r>
            <a:r>
              <a:rPr lang="en-US" altLang="ru-RU" sz="1600" dirty="0" smtClean="0">
                <a:solidFill>
                  <a:srgbClr val="000000"/>
                </a:solidFill>
                <a:latin typeface="+mn-lt"/>
              </a:rPr>
              <a:t>”</a:t>
            </a:r>
            <a:r>
              <a:rPr lang="ru-RU" altLang="ru-RU" sz="1600" dirty="0" smtClean="0">
                <a:solidFill>
                  <a:srgbClr val="000000"/>
                </a:solidFill>
                <a:latin typeface="+mn-lt"/>
              </a:rPr>
              <a:t>» </a:t>
            </a:r>
            <a:r>
              <a:rPr lang="ru-RU" altLang="ru-RU" sz="1600" b="1" dirty="0" smtClean="0">
                <a:solidFill>
                  <a:srgbClr val="C00000"/>
                </a:solidFill>
                <a:latin typeface="+mn-lt"/>
              </a:rPr>
              <a:t>впервые</a:t>
            </a:r>
            <a:r>
              <a:rPr lang="ru-RU" altLang="ru-RU" sz="1600" dirty="0" smtClean="0">
                <a:solidFill>
                  <a:srgbClr val="000000"/>
                </a:solidFill>
                <a:latin typeface="+mn-lt"/>
              </a:rPr>
              <a:t> представлена на 		чемпионате в качестве презентационной </a:t>
            </a:r>
          </a:p>
        </p:txBody>
      </p:sp>
      <p:sp>
        <p:nvSpPr>
          <p:cNvPr id="16" name="Rectangle 49"/>
          <p:cNvSpPr>
            <a:spLocks noChangeArrowheads="1"/>
          </p:cNvSpPr>
          <p:nvPr/>
        </p:nvSpPr>
        <p:spPr bwMode="auto">
          <a:xfrm>
            <a:off x="403225" y="2420938"/>
            <a:ext cx="6761163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>
              <a:lnSpc>
                <a:spcPct val="85000"/>
              </a:lnSpc>
              <a:buSzPct val="120000"/>
              <a:defRPr/>
            </a:pPr>
            <a:r>
              <a:rPr lang="en-US" altLang="ru-RU" b="1" dirty="0" smtClean="0">
                <a:solidFill>
                  <a:srgbClr val="C00000"/>
                </a:solidFill>
                <a:latin typeface="+mn-lt"/>
              </a:rPr>
              <a:t>201</a:t>
            </a:r>
            <a:r>
              <a:rPr lang="ru-RU" altLang="ru-RU" b="1" dirty="0" smtClean="0">
                <a:solidFill>
                  <a:srgbClr val="C00000"/>
                </a:solidFill>
                <a:latin typeface="+mn-lt"/>
              </a:rPr>
              <a:t>7</a:t>
            </a:r>
            <a:r>
              <a:rPr lang="en-US" altLang="ru-RU" b="1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ru-RU" altLang="ru-RU" b="1" dirty="0" smtClean="0">
                <a:solidFill>
                  <a:srgbClr val="C00000"/>
                </a:solidFill>
                <a:latin typeface="+mn-lt"/>
              </a:rPr>
              <a:t>год  </a:t>
            </a:r>
            <a:r>
              <a:rPr lang="ru-RU" altLang="ru-RU" sz="1600" dirty="0" smtClean="0">
                <a:solidFill>
                  <a:srgbClr val="000000"/>
                </a:solidFill>
                <a:latin typeface="+mn-lt"/>
              </a:rPr>
              <a:t>	компетенция «</a:t>
            </a:r>
            <a:r>
              <a:rPr lang="en-US" altLang="ru-RU" sz="1600" dirty="0" smtClean="0">
                <a:solidFill>
                  <a:srgbClr val="000000"/>
                </a:solidFill>
                <a:latin typeface="+mn-lt"/>
              </a:rPr>
              <a:t>IT</a:t>
            </a:r>
            <a:r>
              <a:rPr lang="ru-RU" altLang="ru-RU" sz="1600" dirty="0" smtClean="0">
                <a:solidFill>
                  <a:srgbClr val="000000"/>
                </a:solidFill>
                <a:latin typeface="+mn-lt"/>
              </a:rPr>
              <a:t> решения для бизнеса на 			платформе  </a:t>
            </a:r>
            <a:r>
              <a:rPr lang="en-US" altLang="ru-RU" sz="1600" dirty="0" smtClean="0">
                <a:solidFill>
                  <a:srgbClr val="000000"/>
                </a:solidFill>
                <a:latin typeface="+mn-lt"/>
              </a:rPr>
              <a:t>“</a:t>
            </a:r>
            <a:r>
              <a:rPr lang="ru-RU" altLang="ru-RU" sz="1600" dirty="0" smtClean="0">
                <a:solidFill>
                  <a:srgbClr val="000000"/>
                </a:solidFill>
                <a:latin typeface="+mn-lt"/>
              </a:rPr>
              <a:t>1С:Предприятие 8</a:t>
            </a:r>
            <a:r>
              <a:rPr lang="en-US" altLang="ru-RU" sz="1600" dirty="0" smtClean="0">
                <a:solidFill>
                  <a:srgbClr val="000000"/>
                </a:solidFill>
                <a:latin typeface="+mn-lt"/>
              </a:rPr>
              <a:t>”</a:t>
            </a:r>
            <a:r>
              <a:rPr lang="ru-RU" altLang="ru-RU" sz="1600" dirty="0" smtClean="0">
                <a:solidFill>
                  <a:srgbClr val="000000"/>
                </a:solidFill>
                <a:latin typeface="+mn-lt"/>
              </a:rPr>
              <a:t>» </a:t>
            </a:r>
          </a:p>
          <a:p>
            <a:pPr marL="0" indent="0">
              <a:lnSpc>
                <a:spcPct val="85000"/>
              </a:lnSpc>
              <a:buSzPct val="120000"/>
              <a:buFontTx/>
              <a:buNone/>
              <a:defRPr/>
            </a:pPr>
            <a:r>
              <a:rPr lang="ru-RU" altLang="ru-RU" sz="1600" dirty="0" smtClean="0">
                <a:solidFill>
                  <a:srgbClr val="000000"/>
                </a:solidFill>
                <a:latin typeface="+mn-lt"/>
              </a:rPr>
              <a:t>		в числе </a:t>
            </a:r>
            <a:r>
              <a:rPr lang="ru-RU" altLang="ru-RU" sz="1600" b="1" dirty="0" smtClean="0">
                <a:solidFill>
                  <a:srgbClr val="C00000"/>
                </a:solidFill>
                <a:latin typeface="+mn-lt"/>
              </a:rPr>
              <a:t>Национальных компетенций</a:t>
            </a:r>
          </a:p>
        </p:txBody>
      </p:sp>
      <p:sp>
        <p:nvSpPr>
          <p:cNvPr id="17" name="Rectangle 49"/>
          <p:cNvSpPr>
            <a:spLocks noChangeArrowheads="1"/>
          </p:cNvSpPr>
          <p:nvPr/>
        </p:nvSpPr>
        <p:spPr bwMode="auto">
          <a:xfrm>
            <a:off x="250825" y="3213100"/>
            <a:ext cx="1800225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>
              <a:lnSpc>
                <a:spcPct val="85000"/>
              </a:lnSpc>
              <a:buSzPct val="120000"/>
              <a:defRPr/>
            </a:pPr>
            <a:r>
              <a:rPr lang="ru-RU" altLang="ru-RU" sz="1600" dirty="0" smtClean="0">
                <a:solidFill>
                  <a:srgbClr val="000000"/>
                </a:solidFill>
                <a:latin typeface="+mn-lt"/>
              </a:rPr>
              <a:t>Участники из 10 регионов</a:t>
            </a:r>
          </a:p>
          <a:p>
            <a:pPr>
              <a:lnSpc>
                <a:spcPct val="85000"/>
              </a:lnSpc>
              <a:buSzPct val="120000"/>
              <a:defRPr/>
            </a:pPr>
            <a:endParaRPr lang="ru-RU" altLang="ru-RU" sz="1600" dirty="0">
              <a:solidFill>
                <a:srgbClr val="000000"/>
              </a:solidFill>
              <a:latin typeface="+mn-lt"/>
            </a:endParaRPr>
          </a:p>
          <a:p>
            <a:pPr>
              <a:lnSpc>
                <a:spcPct val="85000"/>
              </a:lnSpc>
              <a:buSzPct val="120000"/>
              <a:defRPr/>
            </a:pPr>
            <a:r>
              <a:rPr lang="ru-RU" altLang="ru-RU" sz="1600" dirty="0" smtClean="0">
                <a:solidFill>
                  <a:srgbClr val="000000"/>
                </a:solidFill>
                <a:latin typeface="+mn-lt"/>
              </a:rPr>
              <a:t>16 регионов уже заявились на 2018 год</a:t>
            </a:r>
          </a:p>
          <a:p>
            <a:pPr>
              <a:lnSpc>
                <a:spcPct val="85000"/>
              </a:lnSpc>
              <a:buSzPct val="120000"/>
              <a:defRPr/>
            </a:pPr>
            <a:endParaRPr lang="ru-RU" altLang="ru-RU" sz="1600" dirty="0">
              <a:solidFill>
                <a:srgbClr val="000000"/>
              </a:solidFill>
              <a:latin typeface="+mn-lt"/>
            </a:endParaRPr>
          </a:p>
          <a:p>
            <a:pPr>
              <a:lnSpc>
                <a:spcPct val="85000"/>
              </a:lnSpc>
              <a:buSzPct val="120000"/>
              <a:defRPr/>
            </a:pPr>
            <a:r>
              <a:rPr lang="ru-RU" altLang="ru-RU" sz="1600" dirty="0" smtClean="0">
                <a:solidFill>
                  <a:srgbClr val="000000"/>
                </a:solidFill>
                <a:latin typeface="+mn-lt"/>
              </a:rPr>
              <a:t>В </a:t>
            </a:r>
            <a:r>
              <a:rPr lang="ru-RU" altLang="ru-RU" sz="1600" b="1" dirty="0" smtClean="0">
                <a:solidFill>
                  <a:srgbClr val="C00000"/>
                </a:solidFill>
                <a:latin typeface="+mn-lt"/>
              </a:rPr>
              <a:t>2019 году </a:t>
            </a:r>
            <a:r>
              <a:rPr lang="ru-RU" altLang="ru-RU" sz="1600" dirty="0" smtClean="0">
                <a:solidFill>
                  <a:srgbClr val="000000"/>
                </a:solidFill>
                <a:latin typeface="+mn-lt"/>
              </a:rPr>
              <a:t>Казань будет принимать </a:t>
            </a:r>
            <a:r>
              <a:rPr lang="ru-RU" altLang="ru-RU" sz="1600" b="1" dirty="0" smtClean="0">
                <a:solidFill>
                  <a:srgbClr val="C00000"/>
                </a:solidFill>
                <a:latin typeface="+mn-lt"/>
              </a:rPr>
              <a:t>финал</a:t>
            </a:r>
            <a:r>
              <a:rPr lang="ru-RU" altLang="ru-RU" sz="1600" dirty="0" smtClean="0">
                <a:solidFill>
                  <a:srgbClr val="000000"/>
                </a:solidFill>
                <a:latin typeface="+mn-lt"/>
              </a:rPr>
              <a:t> мирового чемпионата </a:t>
            </a:r>
            <a:r>
              <a:rPr lang="en-US" altLang="ru-RU" sz="1600" b="1" dirty="0" err="1" smtClean="0">
                <a:solidFill>
                  <a:srgbClr val="C00000"/>
                </a:solidFill>
                <a:latin typeface="+mn-lt"/>
              </a:rPr>
              <a:t>WorldSkills</a:t>
            </a:r>
            <a:endParaRPr lang="ru-RU" altLang="ru-RU" sz="1600" b="1" dirty="0" smtClean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867" y="3548139"/>
            <a:ext cx="2633091" cy="1975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2081573"/>
      </p:ext>
    </p:extLst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0" y="1773238"/>
            <a:ext cx="6667500" cy="367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1331640" y="115888"/>
            <a:ext cx="7669485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  <a:defRPr/>
            </a:pPr>
            <a:r>
              <a:rPr lang="ru-RU" altLang="ru-RU" b="1" dirty="0" smtClean="0">
                <a:solidFill>
                  <a:srgbClr val="C00000"/>
                </a:solidFill>
                <a:latin typeface="+mn-lt"/>
              </a:rPr>
              <a:t>Демонстрационный экзамен по стандартам </a:t>
            </a:r>
            <a:r>
              <a:rPr lang="ru-RU" altLang="ru-RU" b="1" dirty="0" err="1" smtClean="0">
                <a:solidFill>
                  <a:srgbClr val="C00000"/>
                </a:solidFill>
                <a:latin typeface="+mn-lt"/>
              </a:rPr>
              <a:t>Ворлдскиллс</a:t>
            </a:r>
            <a:r>
              <a:rPr lang="ru-RU" altLang="ru-RU" b="1" dirty="0" smtClean="0">
                <a:solidFill>
                  <a:srgbClr val="C00000"/>
                </a:solidFill>
                <a:latin typeface="+mn-lt"/>
              </a:rPr>
              <a:t> Россия:</a:t>
            </a:r>
          </a:p>
          <a:p>
            <a:pPr algn="r">
              <a:spcBef>
                <a:spcPct val="0"/>
              </a:spcBef>
              <a:buClrTx/>
              <a:buFontTx/>
              <a:buNone/>
              <a:defRPr/>
            </a:pPr>
            <a:r>
              <a:rPr lang="ru-RU" dirty="0" smtClean="0">
                <a:solidFill>
                  <a:srgbClr val="C00000"/>
                </a:solidFill>
                <a:latin typeface="+mj-lt"/>
              </a:rPr>
              <a:t>пробная </a:t>
            </a:r>
            <a:r>
              <a:rPr lang="ru-RU" dirty="0">
                <a:solidFill>
                  <a:srgbClr val="C00000"/>
                </a:solidFill>
                <a:latin typeface="+mj-lt"/>
              </a:rPr>
              <a:t>апробация проведения в 2017 </a:t>
            </a:r>
            <a:r>
              <a:rPr lang="ru-RU" dirty="0" smtClean="0">
                <a:solidFill>
                  <a:srgbClr val="C00000"/>
                </a:solidFill>
                <a:latin typeface="+mj-lt"/>
              </a:rPr>
              <a:t>году</a:t>
            </a:r>
            <a:endParaRPr lang="ru-RU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03800" y="3332163"/>
            <a:ext cx="2901950" cy="21844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endParaRPr lang="ru-RU" dirty="0"/>
          </a:p>
          <a:p>
            <a:pPr>
              <a:defRPr/>
            </a:pPr>
            <a:endParaRPr lang="ru-RU" dirty="0"/>
          </a:p>
          <a:p>
            <a:pPr algn="r">
              <a:defRPr/>
            </a:pPr>
            <a:r>
              <a:rPr lang="en-US" sz="2000" b="1" dirty="0">
                <a:solidFill>
                  <a:srgbClr val="C00000"/>
                </a:solidFill>
                <a:latin typeface="+mn-lt"/>
              </a:rPr>
              <a:t>IT </a:t>
            </a:r>
            <a:r>
              <a:rPr lang="ru-RU" sz="2000" b="1" dirty="0">
                <a:solidFill>
                  <a:srgbClr val="C00000"/>
                </a:solidFill>
                <a:latin typeface="+mn-lt"/>
              </a:rPr>
              <a:t>решения</a:t>
            </a:r>
          </a:p>
          <a:p>
            <a:pPr algn="r">
              <a:defRPr/>
            </a:pPr>
            <a:r>
              <a:rPr lang="ru-RU" sz="2000" b="1" dirty="0">
                <a:solidFill>
                  <a:srgbClr val="C00000"/>
                </a:solidFill>
                <a:latin typeface="+mn-lt"/>
              </a:rPr>
              <a:t> для бизнеса </a:t>
            </a:r>
          </a:p>
          <a:p>
            <a:pPr algn="r">
              <a:defRPr/>
            </a:pPr>
            <a:r>
              <a:rPr lang="ru-RU" sz="2000" b="1" dirty="0">
                <a:solidFill>
                  <a:srgbClr val="C00000"/>
                </a:solidFill>
                <a:latin typeface="+mn-lt"/>
              </a:rPr>
              <a:t>на платформе </a:t>
            </a:r>
            <a:r>
              <a:rPr lang="en-US" sz="2000" b="1" dirty="0">
                <a:solidFill>
                  <a:srgbClr val="C00000"/>
                </a:solidFill>
                <a:latin typeface="+mn-lt"/>
              </a:rPr>
              <a:t>“1C:</a:t>
            </a:r>
            <a:r>
              <a:rPr lang="ru-RU" sz="2000" b="1" dirty="0">
                <a:solidFill>
                  <a:srgbClr val="C00000"/>
                </a:solidFill>
                <a:latin typeface="+mn-lt"/>
              </a:rPr>
              <a:t>Предприятие 8</a:t>
            </a:r>
            <a:r>
              <a:rPr lang="en-US" sz="2000" b="1" dirty="0">
                <a:solidFill>
                  <a:srgbClr val="C00000"/>
                </a:solidFill>
                <a:latin typeface="+mn-lt"/>
              </a:rPr>
              <a:t>”</a:t>
            </a:r>
            <a:endParaRPr lang="ru-RU" sz="20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5650" y="5949950"/>
            <a:ext cx="7488238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800" b="1" dirty="0">
                <a:latin typeface="+mn-lt"/>
              </a:rPr>
              <a:t>http://forum.worldskills.ru/viewtopic.php?p=15522#p15522</a:t>
            </a:r>
            <a:endParaRPr lang="ru-RU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18288236"/>
      </p:ext>
    </p:extLst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/>
              <a:t>Сервисы</a:t>
            </a: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96594371"/>
      </p:ext>
    </p:extLst>
  </p:cSld>
  <p:clrMapOvr>
    <a:masterClrMapping/>
  </p:clrMapOvr>
  <p:transition spd="med" advClick="0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dirty="0" smtClean="0"/>
              <a:t>Сервисы 1С:ИТС</a:t>
            </a:r>
          </a:p>
        </p:txBody>
      </p:sp>
      <p:sp>
        <p:nvSpPr>
          <p:cNvPr id="29699" name="Объект 3"/>
          <p:cNvSpPr>
            <a:spLocks noGrp="1"/>
          </p:cNvSpPr>
          <p:nvPr>
            <p:ph idx="1"/>
          </p:nvPr>
        </p:nvSpPr>
        <p:spPr>
          <a:xfrm>
            <a:off x="900113" y="1600200"/>
            <a:ext cx="4895850" cy="4525963"/>
          </a:xfrm>
        </p:spPr>
        <p:txBody>
          <a:bodyPr/>
          <a:lstStyle/>
          <a:p>
            <a:pPr>
              <a:defRPr/>
            </a:pPr>
            <a:r>
              <a:rPr lang="ru-RU" altLang="ru-RU" sz="1800" dirty="0" smtClean="0"/>
              <a:t>Для эффективной работы с программными продуктами 1С необходимо знать не только основные функции программы, но уметь использовать дополнительные возможности, которые предоставляют сервисы 1С</a:t>
            </a:r>
          </a:p>
          <a:p>
            <a:pPr>
              <a:defRPr/>
            </a:pPr>
            <a:endParaRPr lang="ru-RU" sz="1800" kern="1200" dirty="0">
              <a:latin typeface="Arial" charset="0"/>
              <a:cs typeface="Arial" charset="0"/>
            </a:endParaRPr>
          </a:p>
          <a:p>
            <a:pPr>
              <a:defRPr/>
            </a:pPr>
            <a:r>
              <a:rPr lang="ru-RU" sz="1800" kern="1200" dirty="0" smtClean="0">
                <a:latin typeface="Arial" charset="0"/>
                <a:cs typeface="Arial" charset="0"/>
              </a:rPr>
              <a:t>«Сервисный </a:t>
            </a:r>
            <a:r>
              <a:rPr lang="ru-RU" sz="1800" kern="1200" dirty="0">
                <a:latin typeface="Arial" charset="0"/>
                <a:cs typeface="Arial" charset="0"/>
              </a:rPr>
              <a:t>портфель» фирмы «1С» на портале информационно-технологического сопровождения portal.1c.ru включает </a:t>
            </a:r>
            <a:r>
              <a:rPr lang="ru-RU" sz="1800" b="1" kern="1200" dirty="0">
                <a:latin typeface="Arial" charset="0"/>
                <a:cs typeface="Arial" charset="0"/>
              </a:rPr>
              <a:t>25 </a:t>
            </a:r>
            <a:r>
              <a:rPr lang="ru-RU" sz="1800" b="1" kern="1200" dirty="0" smtClean="0">
                <a:latin typeface="Arial" charset="0"/>
                <a:cs typeface="Arial" charset="0"/>
              </a:rPr>
              <a:t>сервисов</a:t>
            </a:r>
            <a:endParaRPr lang="ru-RU" sz="1800" kern="1200" dirty="0" smtClean="0">
              <a:latin typeface="Arial" charset="0"/>
              <a:cs typeface="Arial" charset="0"/>
            </a:endParaRPr>
          </a:p>
          <a:p>
            <a:pPr>
              <a:defRPr/>
            </a:pPr>
            <a:endParaRPr lang="ru-RU" sz="1800" kern="1200" dirty="0">
              <a:latin typeface="Arial" charset="0"/>
              <a:cs typeface="Arial" charset="0"/>
            </a:endParaRPr>
          </a:p>
          <a:p>
            <a:pPr>
              <a:defRPr/>
            </a:pPr>
            <a:r>
              <a:rPr lang="ru-RU" sz="1800" kern="1200" dirty="0" smtClean="0">
                <a:latin typeface="Arial" charset="0"/>
                <a:cs typeface="Arial" charset="0"/>
              </a:rPr>
              <a:t>Сервисы доступны </a:t>
            </a:r>
            <a:r>
              <a:rPr lang="ru-RU" sz="1800" kern="1200" dirty="0">
                <a:latin typeface="Arial" charset="0"/>
                <a:cs typeface="Arial" charset="0"/>
              </a:rPr>
              <a:t>пользователям, заключившим  договор 1С:ИТС  уровня ПРОФ, включая учебные заведения с </a:t>
            </a:r>
            <a:r>
              <a:rPr lang="ru-RU" sz="1800" b="1" kern="1200" dirty="0">
                <a:latin typeface="Arial" charset="0"/>
                <a:cs typeface="Arial" charset="0"/>
              </a:rPr>
              <a:t>ИТС ПРОФ </a:t>
            </a:r>
            <a:r>
              <a:rPr lang="ru-RU" sz="1800" b="1" kern="1200" dirty="0" smtClean="0">
                <a:latin typeface="Arial" charset="0"/>
                <a:cs typeface="Arial" charset="0"/>
              </a:rPr>
              <a:t>ВУЗ</a:t>
            </a:r>
            <a:endParaRPr lang="ru-RU" sz="1800" b="1" kern="1200" dirty="0">
              <a:latin typeface="Arial" charset="0"/>
              <a:cs typeface="Arial" charset="0"/>
            </a:endParaRPr>
          </a:p>
        </p:txBody>
      </p:sp>
      <p:sp>
        <p:nvSpPr>
          <p:cNvPr id="13316" name="Номер слайда 1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D41FDBD4-0FFF-4064-A19C-00DD9A481E54}" type="slidenum">
              <a:rPr lang="ru-RU" altLang="ru-RU" sz="1400" smtClean="0"/>
              <a:pPr eaLnBrk="1" hangingPunct="1"/>
              <a:t>18</a:t>
            </a:fld>
            <a:endParaRPr lang="ru-RU" altLang="ru-RU" sz="1400" smtClean="0"/>
          </a:p>
        </p:txBody>
      </p:sp>
      <p:pic>
        <p:nvPicPr>
          <p:cNvPr id="13317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1557338"/>
            <a:ext cx="2933700" cy="446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4895300"/>
      </p:ext>
    </p:extLst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Номер слайда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D0280523-0BCF-46E5-8561-9AF1A345C262}" type="slidenum">
              <a:rPr lang="ru-RU" altLang="ru-RU" sz="1400">
                <a:cs typeface="Arial" pitchFamily="34" charset="0"/>
              </a:rPr>
              <a:pPr algn="r" eaLnBrk="1" hangingPunct="1"/>
              <a:t>19</a:t>
            </a:fld>
            <a:endParaRPr lang="ru-RU" altLang="ru-RU" sz="1400">
              <a:cs typeface="Arial" pitchFamily="34" charset="0"/>
            </a:endParaRPr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623" y="260350"/>
            <a:ext cx="7497589" cy="1143000"/>
          </a:xfrm>
        </p:spPr>
        <p:txBody>
          <a:bodyPr/>
          <a:lstStyle/>
          <a:p>
            <a:pPr eaLnBrk="1" hangingPunct="1"/>
            <a:r>
              <a:rPr lang="ru-RU" altLang="ru-RU" sz="2800" b="1" dirty="0" smtClean="0"/>
              <a:t>ИТС ПРОФ ВУЗ </a:t>
            </a:r>
            <a:r>
              <a:rPr lang="ru-RU" altLang="ru-RU" sz="2800" dirty="0" smtClean="0"/>
              <a:t>– сервисы 1С в учебном процессе </a:t>
            </a:r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4213" y="1557338"/>
            <a:ext cx="4176712" cy="4525962"/>
          </a:xfrm>
        </p:spPr>
        <p:txBody>
          <a:bodyPr/>
          <a:lstStyle/>
          <a:p>
            <a:endParaRPr lang="ru-RU" altLang="ru-RU" sz="1600" dirty="0" smtClean="0"/>
          </a:p>
          <a:p>
            <a:r>
              <a:rPr lang="ru-RU" altLang="ru-RU" sz="1600" dirty="0" smtClean="0"/>
              <a:t>Для УЗ доступен специальный сервис </a:t>
            </a:r>
            <a:r>
              <a:rPr lang="ru-RU" altLang="ru-RU" sz="1600" b="1" dirty="0" smtClean="0"/>
              <a:t>1С:ИТС ПРОФ ВУЗ</a:t>
            </a:r>
            <a:endParaRPr lang="ru-RU" altLang="ru-RU" sz="1600" dirty="0" smtClean="0"/>
          </a:p>
          <a:p>
            <a:endParaRPr lang="ru-RU" altLang="ru-RU" sz="1600" dirty="0" smtClean="0"/>
          </a:p>
          <a:p>
            <a:r>
              <a:rPr lang="ru-RU" altLang="ru-RU" sz="1600" dirty="0" smtClean="0"/>
              <a:t>По договору 1С:ИТС ПРОФ ВУЗ ИТ-специалисты, преподаватели и учащиеся учебного заведения имеют возможность обновлять программные продукты, пользоваться  </a:t>
            </a:r>
            <a:r>
              <a:rPr lang="ru-RU" altLang="ru-RU" sz="1600" b="1" dirty="0" smtClean="0"/>
              <a:t>информационной системой 1С:ИТС</a:t>
            </a:r>
            <a:r>
              <a:rPr lang="ru-RU" altLang="ru-RU" sz="1600" dirty="0" smtClean="0"/>
              <a:t>, большим набором методической литературы, различными периодическими  изданиями и другими сервисами. </a:t>
            </a:r>
          </a:p>
          <a:p>
            <a:endParaRPr lang="ru-RU" altLang="ru-RU" sz="1600" dirty="0" smtClean="0"/>
          </a:p>
          <a:p>
            <a:r>
              <a:rPr lang="ru-RU" altLang="ru-RU" sz="1600" dirty="0" smtClean="0"/>
              <a:t>Для УЗ заключение договора 1С:ИТС ПРОФ ВУЗ </a:t>
            </a:r>
            <a:r>
              <a:rPr lang="ru-RU" altLang="ru-RU" sz="1600" b="1" dirty="0" smtClean="0"/>
              <a:t>бесплатно</a:t>
            </a:r>
          </a:p>
          <a:p>
            <a:pPr eaLnBrk="1" hangingPunct="1">
              <a:lnSpc>
                <a:spcPct val="75000"/>
              </a:lnSpc>
              <a:spcBef>
                <a:spcPct val="30000"/>
              </a:spcBef>
            </a:pPr>
            <a:endParaRPr lang="ru-RU" altLang="ru-RU" sz="1600" b="1" i="1" dirty="0" smtClean="0">
              <a:latin typeface="Arial" pitchFamily="34" charset="0"/>
            </a:endParaRPr>
          </a:p>
        </p:txBody>
      </p:sp>
      <p:pic>
        <p:nvPicPr>
          <p:cNvPr id="14341" name="Picture 6" descr="30-01-2017 16-54-47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76825" y="1557338"/>
            <a:ext cx="3930650" cy="45259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6803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152401"/>
            <a:ext cx="7543800" cy="828328"/>
          </a:xfrm>
        </p:spPr>
        <p:txBody>
          <a:bodyPr/>
          <a:lstStyle/>
          <a:p>
            <a:r>
              <a:rPr lang="ru-RU" dirty="0"/>
              <a:t>Тенденции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/>
              <a:t>Информационные технологии используются повсеместно и должно быть обеспечено их адекватное изучение на всех ступенях подготовки и для всех специальностей</a:t>
            </a:r>
          </a:p>
          <a:p>
            <a:pPr lvl="0"/>
            <a:r>
              <a:rPr lang="ru-RU" dirty="0"/>
              <a:t>Перемещение изучения ИТ на все более ранние ступени образования</a:t>
            </a:r>
          </a:p>
          <a:p>
            <a:pPr lvl="0"/>
            <a:r>
              <a:rPr lang="ru-RU" dirty="0"/>
              <a:t>Использование современных информационных технологий (облачный сервис, мобильные приложения) при организации процесса обучения и совершенствование на этой основе учебного процесса, возможность эффективного сочетания традиционных методов обучения, организации самостоятельной работы обучающихся, элементов дистанционного </a:t>
            </a:r>
            <a:r>
              <a:rPr lang="ru-RU" dirty="0" smtClean="0"/>
              <a:t>обучения</a:t>
            </a:r>
          </a:p>
          <a:p>
            <a:pPr lvl="0"/>
            <a:r>
              <a:rPr lang="ru-RU" dirty="0" smtClean="0"/>
              <a:t>Широкое использование разнообразных сервисов</a:t>
            </a:r>
          </a:p>
          <a:p>
            <a:r>
              <a:rPr lang="ru-RU" dirty="0"/>
              <a:t>Проектный подход к обучению</a:t>
            </a:r>
          </a:p>
          <a:p>
            <a:pPr lvl="0"/>
            <a:r>
              <a:rPr lang="ru-RU" dirty="0" smtClean="0"/>
              <a:t>Создание </a:t>
            </a:r>
            <a:r>
              <a:rPr lang="ru-RU" dirty="0"/>
              <a:t>интегрированной  электронной информационно-образовательной среды образовательной организации</a:t>
            </a:r>
          </a:p>
          <a:p>
            <a:pPr lvl="0"/>
            <a:r>
              <a:rPr lang="ru-RU" dirty="0"/>
              <a:t>Использование различных  </a:t>
            </a:r>
            <a:r>
              <a:rPr lang="ru-RU" dirty="0" smtClean="0"/>
              <a:t>форм </a:t>
            </a:r>
            <a:r>
              <a:rPr lang="ru-RU" dirty="0"/>
              <a:t>работы с обучающимися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88627107"/>
      </p:ext>
    </p:extLst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Номер слайда 5"/>
          <p:cNvSpPr>
            <a:spLocks noGrp="1"/>
          </p:cNvSpPr>
          <p:nvPr>
            <p:ph type="sldNum" sz="quarter" idx="4294967295"/>
          </p:nvPr>
        </p:nvSpPr>
        <p:spPr>
          <a:xfrm>
            <a:off x="7053805" y="6381750"/>
            <a:ext cx="1629445" cy="476250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1BC3D6C2-CC82-4B40-8DE5-39065B3F5DF4}" type="slidenum">
              <a:rPr lang="ru-RU" altLang="ru-RU" sz="1400" smtClean="0"/>
              <a:pPr eaLnBrk="1" hangingPunct="1"/>
              <a:t>20</a:t>
            </a:fld>
            <a:endParaRPr lang="ru-RU" altLang="ru-RU" sz="1400" dirty="0" smtClean="0"/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4000" smtClean="0"/>
              <a:t>Мастер-классы 1С:ИТС</a:t>
            </a:r>
            <a:br>
              <a:rPr lang="ru-RU" altLang="ru-RU" sz="4000" smtClean="0"/>
            </a:br>
            <a:r>
              <a:rPr lang="ru-RU" altLang="ru-RU" sz="4000" smtClean="0"/>
              <a:t>как способ обучения</a:t>
            </a:r>
          </a:p>
        </p:txBody>
      </p:sp>
      <p:sp>
        <p:nvSpPr>
          <p:cNvPr id="15364" name="Rectangle 1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900113" y="1600200"/>
            <a:ext cx="3743325" cy="4525963"/>
          </a:xfrm>
        </p:spPr>
        <p:txBody>
          <a:bodyPr/>
          <a:lstStyle/>
          <a:p>
            <a:pPr eaLnBrk="1" hangingPunct="1">
              <a:lnSpc>
                <a:spcPct val="85000"/>
              </a:lnSpc>
              <a:buClr>
                <a:srgbClr val="C00000"/>
              </a:buClr>
            </a:pPr>
            <a:endParaRPr lang="ru-RU" altLang="ru-RU" sz="1600" smtClean="0"/>
          </a:p>
          <a:p>
            <a:pPr eaLnBrk="1" hangingPunct="1">
              <a:lnSpc>
                <a:spcPct val="85000"/>
              </a:lnSpc>
              <a:buClr>
                <a:srgbClr val="C00000"/>
              </a:buClr>
            </a:pPr>
            <a:r>
              <a:rPr lang="ru-RU" altLang="ru-RU" sz="1600" smtClean="0"/>
              <a:t>В </a:t>
            </a:r>
            <a:r>
              <a:rPr lang="ru-RU" altLang="ru-RU" sz="1600" b="1" smtClean="0"/>
              <a:t>2016/2017 учебном году</a:t>
            </a:r>
            <a:r>
              <a:rPr lang="ru-RU" altLang="ru-RU" sz="1600" smtClean="0">
                <a:solidFill>
                  <a:srgbClr val="003399"/>
                </a:solidFill>
              </a:rPr>
              <a:t> </a:t>
            </a:r>
            <a:r>
              <a:rPr lang="ru-RU" altLang="ru-RU" sz="1600" smtClean="0"/>
              <a:t>в колледжах и вузах проводятся бесплатные двухчасовые мастер-классы по информационной системе 1С:ИТС</a:t>
            </a:r>
            <a:endParaRPr lang="en-US" altLang="ru-RU" sz="1600" smtClean="0"/>
          </a:p>
          <a:p>
            <a:pPr eaLnBrk="1" hangingPunct="1">
              <a:lnSpc>
                <a:spcPct val="85000"/>
              </a:lnSpc>
              <a:buClr>
                <a:srgbClr val="C00000"/>
              </a:buClr>
              <a:buFontTx/>
              <a:buNone/>
            </a:pPr>
            <a:endParaRPr lang="ru-RU" altLang="ru-RU" sz="1600" smtClean="0"/>
          </a:p>
          <a:p>
            <a:pPr eaLnBrk="1" hangingPunct="1">
              <a:lnSpc>
                <a:spcPct val="85000"/>
              </a:lnSpc>
              <a:buClr>
                <a:srgbClr val="C00000"/>
              </a:buClr>
            </a:pPr>
            <a:r>
              <a:rPr lang="ru-RU" altLang="ru-RU" sz="1600" smtClean="0"/>
              <a:t>Студенты получают </a:t>
            </a:r>
            <a:r>
              <a:rPr lang="ru-RU" altLang="ru-RU" sz="1600" b="1" smtClean="0"/>
              <a:t>Свидетельство 1С </a:t>
            </a:r>
            <a:r>
              <a:rPr lang="ru-RU" altLang="ru-RU" sz="1600" smtClean="0"/>
              <a:t>и полный доступ к информационной системе 1С:ИТС и 1С:Лекторию до конца учебного года</a:t>
            </a:r>
          </a:p>
          <a:p>
            <a:pPr eaLnBrk="1" hangingPunct="1">
              <a:lnSpc>
                <a:spcPct val="85000"/>
              </a:lnSpc>
              <a:buClr>
                <a:srgbClr val="C00000"/>
              </a:buClr>
            </a:pPr>
            <a:endParaRPr lang="ru-RU" altLang="ru-RU" sz="1600" smtClean="0"/>
          </a:p>
          <a:p>
            <a:pPr eaLnBrk="1" hangingPunct="1">
              <a:lnSpc>
                <a:spcPct val="85000"/>
              </a:lnSpc>
              <a:buClr>
                <a:srgbClr val="C00000"/>
              </a:buClr>
            </a:pPr>
            <a:r>
              <a:rPr lang="ru-RU" altLang="ru-RU" sz="1600" smtClean="0"/>
              <a:t>С начала учебного года проведено </a:t>
            </a:r>
            <a:r>
              <a:rPr lang="ru-RU" altLang="ru-RU" sz="1600" b="1" smtClean="0"/>
              <a:t>75 мастер-классов,</a:t>
            </a:r>
            <a:r>
              <a:rPr lang="ru-RU" altLang="ru-RU" sz="1600" smtClean="0">
                <a:solidFill>
                  <a:srgbClr val="003399"/>
                </a:solidFill>
              </a:rPr>
              <a:t> </a:t>
            </a:r>
            <a:r>
              <a:rPr lang="ru-RU" altLang="ru-RU" sz="1600" smtClean="0"/>
              <a:t>выдано более</a:t>
            </a:r>
            <a:r>
              <a:rPr lang="ru-RU" altLang="ru-RU" sz="1600" smtClean="0">
                <a:solidFill>
                  <a:srgbClr val="003399"/>
                </a:solidFill>
              </a:rPr>
              <a:t> </a:t>
            </a:r>
            <a:r>
              <a:rPr lang="ru-RU" altLang="ru-RU" sz="1600" b="1" smtClean="0"/>
              <a:t>3000 Свидетельств</a:t>
            </a:r>
            <a:r>
              <a:rPr lang="ru-RU" altLang="ru-RU" sz="1600" b="1" smtClean="0">
                <a:latin typeface="Arial" pitchFamily="34" charset="0"/>
              </a:rPr>
              <a:t> 1С</a:t>
            </a:r>
          </a:p>
        </p:txBody>
      </p:sp>
      <p:pic>
        <p:nvPicPr>
          <p:cNvPr id="15365" name="Picture 10" descr="БГТУ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37088" y="1700808"/>
            <a:ext cx="4038600" cy="14335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366" name="Picture 11" descr="DSC_0687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09244" y="3933056"/>
            <a:ext cx="4038600" cy="1219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367" name="Rectangle 11"/>
          <p:cNvSpPr>
            <a:spLocks noChangeArrowheads="1"/>
          </p:cNvSpPr>
          <p:nvPr/>
        </p:nvSpPr>
        <p:spPr bwMode="auto">
          <a:xfrm>
            <a:off x="4669458" y="3230562"/>
            <a:ext cx="4032250" cy="396875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altLang="ru-RU" sz="1000" b="1" dirty="0">
                <a:latin typeface="Myriad Pro" pitchFamily="34" charset="0"/>
              </a:rPr>
              <a:t>25.10.2016 г.</a:t>
            </a:r>
            <a:r>
              <a:rPr lang="ru-RU" altLang="ru-RU" sz="1000" dirty="0">
                <a:latin typeface="Myriad Pro" pitchFamily="34" charset="0"/>
              </a:rPr>
              <a:t> Брянский государственный технический университет, 3 курс, специальность «Прикладная информатика»</a:t>
            </a:r>
          </a:p>
        </p:txBody>
      </p:sp>
      <p:sp>
        <p:nvSpPr>
          <p:cNvPr id="15368" name="Rectangle 11"/>
          <p:cNvSpPr>
            <a:spLocks noChangeArrowheads="1"/>
          </p:cNvSpPr>
          <p:nvPr/>
        </p:nvSpPr>
        <p:spPr bwMode="auto">
          <a:xfrm>
            <a:off x="4651000" y="5386387"/>
            <a:ext cx="4032250" cy="549275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altLang="ru-RU" sz="1000" b="1" dirty="0">
                <a:latin typeface="Myriad Pro" pitchFamily="34" charset="0"/>
              </a:rPr>
              <a:t>23.11.2016 г.</a:t>
            </a:r>
            <a:r>
              <a:rPr lang="ru-RU" altLang="ru-RU" sz="1000" dirty="0">
                <a:latin typeface="Myriad Pro" pitchFamily="34" charset="0"/>
              </a:rPr>
              <a:t> Алтайский государственный технический университет, 3-4 курс, специальность «Прикладная информатика»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043608" y="5941600"/>
            <a:ext cx="7488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1С проводит специальный конкурс по направлению 1С:ИТС для колледжей и вузов (http://student.its.1c.ru/</a:t>
            </a:r>
          </a:p>
        </p:txBody>
      </p:sp>
    </p:spTree>
    <p:extLst>
      <p:ext uri="{BB962C8B-B14F-4D97-AF65-F5344CB8AC3E}">
        <p14:creationId xmlns:p14="http://schemas.microsoft.com/office/powerpoint/2010/main" val="145774206"/>
      </p:ext>
    </p:extLst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mtClean="0"/>
              <a:t>Пособие «Сервисы 1С»</a:t>
            </a:r>
          </a:p>
        </p:txBody>
      </p:sp>
      <p:sp>
        <p:nvSpPr>
          <p:cNvPr id="16387" name="Объект 3"/>
          <p:cNvSpPr>
            <a:spLocks noGrp="1"/>
          </p:cNvSpPr>
          <p:nvPr>
            <p:ph idx="1"/>
          </p:nvPr>
        </p:nvSpPr>
        <p:spPr>
          <a:xfrm>
            <a:off x="827584" y="1437061"/>
            <a:ext cx="4319587" cy="4525963"/>
          </a:xfrm>
        </p:spPr>
        <p:txBody>
          <a:bodyPr/>
          <a:lstStyle/>
          <a:p>
            <a:pPr eaLnBrk="1" hangingPunct="1">
              <a:buClr>
                <a:srgbClr val="C00000"/>
              </a:buClr>
            </a:pPr>
            <a:r>
              <a:rPr lang="ru-RU" altLang="ru-RU" sz="1800" dirty="0" smtClean="0"/>
              <a:t>В пособие включено подробное описание основных сервисов, которые наиболее часто используются пользователя программ 1С</a:t>
            </a:r>
          </a:p>
          <a:p>
            <a:pPr eaLnBrk="1" hangingPunct="1">
              <a:buClr>
                <a:srgbClr val="C00000"/>
              </a:buClr>
            </a:pPr>
            <a:r>
              <a:rPr lang="ru-RU" altLang="ru-RU" sz="1800" dirty="0" smtClean="0"/>
              <a:t>Каждый сервис рассматривается в соответствующей отдельной теме</a:t>
            </a:r>
          </a:p>
          <a:p>
            <a:r>
              <a:rPr lang="ru-RU" altLang="ru-RU" sz="1800" dirty="0" smtClean="0"/>
              <a:t>Учебные заведения могут получить пособие  </a:t>
            </a:r>
            <a:r>
              <a:rPr lang="ru-RU" altLang="ru-RU" sz="1800" b="1" dirty="0" smtClean="0"/>
              <a:t>бесплатно:</a:t>
            </a:r>
            <a:r>
              <a:rPr lang="ru-RU" altLang="ru-RU" sz="1800" dirty="0" smtClean="0"/>
              <a:t> </a:t>
            </a:r>
          </a:p>
          <a:p>
            <a:pPr lvl="1"/>
            <a:r>
              <a:rPr lang="ru-RU" altLang="ru-RU" sz="1400" dirty="0" smtClean="0"/>
              <a:t>в бумажном виде, обратившись по адресу </a:t>
            </a:r>
            <a:r>
              <a:rPr lang="en-US" altLang="ru-RU" sz="1400" dirty="0" smtClean="0"/>
              <a:t>itsvuz@1c.ru (</a:t>
            </a:r>
            <a:r>
              <a:rPr lang="ru-RU" altLang="ru-RU" sz="1400" dirty="0" smtClean="0"/>
              <a:t>заявка в свободной форме)</a:t>
            </a:r>
          </a:p>
          <a:p>
            <a:pPr lvl="1"/>
            <a:r>
              <a:rPr lang="ru-RU" altLang="ru-RU" sz="1400" dirty="0" smtClean="0"/>
              <a:t>В электронном виде (</a:t>
            </a:r>
            <a:r>
              <a:rPr lang="en-US" altLang="ru-RU" sz="1400" dirty="0" smtClean="0"/>
              <a:t>PDF-</a:t>
            </a:r>
            <a:r>
              <a:rPr lang="ru-RU" altLang="ru-RU" sz="1400" dirty="0" smtClean="0"/>
              <a:t>версия) по адресу </a:t>
            </a:r>
            <a:r>
              <a:rPr lang="en-US" altLang="ru-RU" sz="1400" dirty="0"/>
              <a:t>http://konkurs.1c.ru/educational-institutions</a:t>
            </a:r>
            <a:r>
              <a:rPr lang="en-US" altLang="ru-RU" sz="1400" dirty="0" smtClean="0"/>
              <a:t>/</a:t>
            </a:r>
            <a:r>
              <a:rPr lang="ru-RU" altLang="ru-RU" sz="1400" dirty="0" smtClean="0"/>
              <a:t>  </a:t>
            </a:r>
          </a:p>
        </p:txBody>
      </p:sp>
      <p:sp>
        <p:nvSpPr>
          <p:cNvPr id="16388" name="Номер слайда 1"/>
          <p:cNvSpPr>
            <a:spLocks noGrp="1"/>
          </p:cNvSpPr>
          <p:nvPr>
            <p:ph type="sldNum" sz="quarter" idx="4294967295"/>
          </p:nvPr>
        </p:nvSpPr>
        <p:spPr>
          <a:xfrm>
            <a:off x="6588125" y="6237288"/>
            <a:ext cx="2133600" cy="476250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E858218A-15CD-4DF4-86CB-9FBB9E07766C}" type="slidenum">
              <a:rPr lang="ru-RU" altLang="ru-RU" sz="1400" smtClean="0"/>
              <a:pPr eaLnBrk="1" hangingPunct="1"/>
              <a:t>21</a:t>
            </a:fld>
            <a:endParaRPr lang="ru-RU" altLang="ru-RU" sz="1400" smtClean="0"/>
          </a:p>
        </p:txBody>
      </p:sp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1844675"/>
            <a:ext cx="2847975" cy="414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0952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5084" name="Picture 12" descr="студент пьет кофе на облак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5301208"/>
            <a:ext cx="1328923" cy="1381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5076" name="Rectangle 4"/>
          <p:cNvSpPr>
            <a:spLocks noChangeArrowheads="1"/>
          </p:cNvSpPr>
          <p:nvPr/>
        </p:nvSpPr>
        <p:spPr bwMode="auto">
          <a:xfrm>
            <a:off x="1476375" y="-315415"/>
            <a:ext cx="7560121" cy="1440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 algn="l" eaLnBrk="0" hangingPunct="0">
              <a:spcBef>
                <a:spcPct val="0"/>
              </a:spcBef>
              <a:defRPr sz="2800">
                <a:solidFill>
                  <a:schemeClr val="tx2"/>
                </a:solidFill>
                <a:latin typeface="Futura PT Demi" pitchFamily="34" charset="0"/>
              </a:defRPr>
            </a:lvl1pPr>
            <a:lvl2pPr algn="l" eaLnBrk="0" hangingPunct="0">
              <a:spcBef>
                <a:spcPct val="0"/>
              </a:spcBef>
              <a:defRPr sz="2800">
                <a:solidFill>
                  <a:schemeClr val="tx2"/>
                </a:solidFill>
                <a:latin typeface="Futura PT Demi" pitchFamily="34" charset="0"/>
              </a:defRPr>
            </a:lvl2pPr>
            <a:lvl3pPr algn="l" eaLnBrk="0" hangingPunct="0">
              <a:spcBef>
                <a:spcPct val="0"/>
              </a:spcBef>
              <a:defRPr sz="2800">
                <a:solidFill>
                  <a:schemeClr val="tx2"/>
                </a:solidFill>
                <a:latin typeface="Futura PT Demi" pitchFamily="34" charset="0"/>
              </a:defRPr>
            </a:lvl3pPr>
            <a:lvl4pPr algn="l" eaLnBrk="0" hangingPunct="0">
              <a:spcBef>
                <a:spcPct val="0"/>
              </a:spcBef>
              <a:defRPr sz="2800">
                <a:solidFill>
                  <a:schemeClr val="tx2"/>
                </a:solidFill>
                <a:latin typeface="Futura PT Demi" pitchFamily="34" charset="0"/>
              </a:defRPr>
            </a:lvl4pPr>
            <a:lvl5pPr algn="l" eaLnBrk="0" hangingPunct="0">
              <a:spcBef>
                <a:spcPct val="0"/>
              </a:spcBef>
              <a:defRPr sz="2800">
                <a:solidFill>
                  <a:schemeClr val="tx2"/>
                </a:solidFill>
                <a:latin typeface="Futura PT Demi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buClrTx/>
              <a:buSzTx/>
            </a:pPr>
            <a:r>
              <a:rPr lang="ru-RU" altLang="ru-RU" sz="2400" b="1" dirty="0">
                <a:solidFill>
                  <a:schemeClr val="tx1"/>
                </a:solidFill>
              </a:rPr>
              <a:t>«1С:Предприятие</a:t>
            </a:r>
            <a:r>
              <a:rPr lang="en-US" altLang="ru-RU" sz="2400" b="1" dirty="0">
                <a:solidFill>
                  <a:schemeClr val="tx1"/>
                </a:solidFill>
              </a:rPr>
              <a:t> 8</a:t>
            </a:r>
            <a:r>
              <a:rPr lang="ru-RU" altLang="ru-RU" sz="2400" b="1" dirty="0">
                <a:solidFill>
                  <a:schemeClr val="tx1"/>
                </a:solidFill>
              </a:rPr>
              <a:t> через Интернет для учебных заведений</a:t>
            </a:r>
            <a:r>
              <a:rPr lang="ru-RU" altLang="ru-RU" sz="2400" b="1" dirty="0" smtClean="0">
                <a:solidFill>
                  <a:schemeClr val="tx1"/>
                </a:solidFill>
              </a:rPr>
              <a:t>»</a:t>
            </a:r>
            <a:endParaRPr lang="ru-RU" altLang="ru-RU" sz="2400" dirty="0">
              <a:solidFill>
                <a:schemeClr val="tx1"/>
              </a:solidFill>
            </a:endParaRPr>
          </a:p>
        </p:txBody>
      </p:sp>
      <p:sp>
        <p:nvSpPr>
          <p:cNvPr id="515077" name="Rectangle 5"/>
          <p:cNvSpPr>
            <a:spLocks noChangeArrowheads="1"/>
          </p:cNvSpPr>
          <p:nvPr/>
        </p:nvSpPr>
        <p:spPr bwMode="auto">
          <a:xfrm>
            <a:off x="0" y="1476375"/>
            <a:ext cx="9144000" cy="538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269875" indent="-269875" algn="l" eaLnBrk="0" hangingPunct="0"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625475" indent="-176213" algn="l" eaLnBrk="0" hangingPunct="0"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50938" indent="-228600" algn="l" eaLnBrk="0" hangingPunct="0"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 algn="l" eaLnBrk="0" hangingPunct="0"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 algn="l" eaLnBrk="0" hangingPunct="0"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>
              <a:lnSpc>
                <a:spcPct val="90000"/>
              </a:lnSpc>
              <a:buSzTx/>
            </a:pPr>
            <a:r>
              <a:rPr lang="ru-RU" altLang="ru-RU" sz="1800" b="0" dirty="0"/>
              <a:t>Возможность использовать в учебном процессе:</a:t>
            </a:r>
          </a:p>
          <a:p>
            <a:pPr lvl="1">
              <a:lnSpc>
                <a:spcPct val="90000"/>
              </a:lnSpc>
              <a:buSzTx/>
            </a:pPr>
            <a:r>
              <a:rPr lang="ru-RU" altLang="ru-RU" sz="1800" b="0" dirty="0" smtClean="0"/>
              <a:t>широко используемые программные продукты;</a:t>
            </a:r>
            <a:endParaRPr lang="ru-RU" altLang="ru-RU" sz="1800" b="0" dirty="0"/>
          </a:p>
          <a:p>
            <a:pPr lvl="1">
              <a:lnSpc>
                <a:spcPct val="90000"/>
              </a:lnSpc>
              <a:buSzTx/>
            </a:pPr>
            <a:r>
              <a:rPr lang="ru-RU" altLang="ru-RU" sz="1800" b="0" dirty="0"/>
              <a:t> многочисленные методические </a:t>
            </a:r>
            <a:r>
              <a:rPr lang="ru-RU" altLang="ru-RU" sz="1800" b="0" dirty="0" smtClean="0"/>
              <a:t>материалы;</a:t>
            </a:r>
            <a:endParaRPr lang="ru-RU" altLang="ru-RU" sz="1800" b="0" dirty="0"/>
          </a:p>
          <a:p>
            <a:pPr lvl="1">
              <a:lnSpc>
                <a:spcPct val="90000"/>
              </a:lnSpc>
              <a:buSzTx/>
            </a:pPr>
            <a:endParaRPr lang="ru-RU" altLang="ru-RU" sz="1800" b="0" dirty="0"/>
          </a:p>
          <a:p>
            <a:pPr>
              <a:lnSpc>
                <a:spcPct val="90000"/>
              </a:lnSpc>
              <a:buSzTx/>
            </a:pPr>
            <a:r>
              <a:rPr lang="ru-RU" altLang="ru-RU" sz="1800" dirty="0" smtClean="0">
                <a:solidFill>
                  <a:schemeClr val="accent2"/>
                </a:solidFill>
              </a:rPr>
              <a:t>Экономичный </a:t>
            </a:r>
            <a:r>
              <a:rPr lang="ru-RU" altLang="ru-RU" sz="1800" dirty="0">
                <a:solidFill>
                  <a:schemeClr val="accent2"/>
                </a:solidFill>
              </a:rPr>
              <a:t>и эффективный</a:t>
            </a:r>
            <a:r>
              <a:rPr lang="ru-RU" altLang="ru-RU" sz="1800" b="0" dirty="0"/>
              <a:t> способ внедрения</a:t>
            </a:r>
            <a:endParaRPr lang="ru-RU" altLang="ru-RU" sz="1800" b="0" dirty="0">
              <a:latin typeface="Arial" charset="0"/>
            </a:endParaRPr>
          </a:p>
          <a:p>
            <a:pPr>
              <a:lnSpc>
                <a:spcPct val="90000"/>
              </a:lnSpc>
              <a:buSzTx/>
              <a:buFontTx/>
              <a:buNone/>
            </a:pPr>
            <a:r>
              <a:rPr lang="ru-RU" altLang="ru-RU" sz="1800" b="0" dirty="0">
                <a:latin typeface="Arial" charset="0"/>
              </a:rPr>
              <a:t>	</a:t>
            </a:r>
            <a:r>
              <a:rPr lang="ru-RU" altLang="ru-RU" sz="1800" b="0" dirty="0"/>
              <a:t>«1С:Предприятие</a:t>
            </a:r>
            <a:r>
              <a:rPr lang="ru-RU" altLang="ru-RU" sz="1800" b="0" dirty="0">
                <a:latin typeface="Arial" charset="0"/>
              </a:rPr>
              <a:t> 8</a:t>
            </a:r>
            <a:r>
              <a:rPr lang="ru-RU" altLang="ru-RU" sz="1800" b="0" dirty="0"/>
              <a:t>»</a:t>
            </a:r>
            <a:r>
              <a:rPr lang="ru-RU" altLang="ru-RU" sz="1800" b="0" dirty="0">
                <a:latin typeface="Arial" charset="0"/>
              </a:rPr>
              <a:t> </a:t>
            </a:r>
            <a:r>
              <a:rPr lang="ru-RU" altLang="ru-RU" sz="1800" b="0" dirty="0"/>
              <a:t>в учебный процесс;</a:t>
            </a:r>
          </a:p>
          <a:p>
            <a:pPr>
              <a:lnSpc>
                <a:spcPct val="90000"/>
              </a:lnSpc>
            </a:pPr>
            <a:r>
              <a:rPr lang="ru-RU" altLang="ru-RU" sz="1800" b="0" dirty="0"/>
              <a:t>Доступ через Интернет к актуальному программному </a:t>
            </a:r>
            <a:r>
              <a:rPr lang="ru-RU" altLang="ru-RU" sz="1800" b="0" dirty="0" smtClean="0"/>
              <a:t>обеспечению (</a:t>
            </a:r>
            <a:r>
              <a:rPr lang="ru-RU" altLang="ru-RU" sz="1800" dirty="0"/>
              <a:t>В сервисе  доступны полнофункциональные версии программ:1С:</a:t>
            </a:r>
            <a:r>
              <a:rPr lang="en-US" altLang="ru-RU" sz="1800" dirty="0"/>
              <a:t>ERP</a:t>
            </a:r>
            <a:r>
              <a:rPr lang="ru-RU" altLang="ru-RU" sz="1800" dirty="0"/>
              <a:t> Управление предприятием</a:t>
            </a:r>
            <a:r>
              <a:rPr lang="en-US" altLang="ru-RU" sz="1800" dirty="0"/>
              <a:t> 2.0</a:t>
            </a:r>
            <a:r>
              <a:rPr lang="ru-RU" altLang="ru-RU" sz="1800" dirty="0"/>
              <a:t> 1С:Бухгалтерия 8</a:t>
            </a:r>
            <a:r>
              <a:rPr lang="en-US" altLang="ru-RU" sz="1800" dirty="0"/>
              <a:t>;</a:t>
            </a:r>
            <a:r>
              <a:rPr lang="ru-RU" altLang="ru-RU" sz="1800" dirty="0"/>
              <a:t> 1С:УНФ, ред. 1.5; </a:t>
            </a:r>
            <a:r>
              <a:rPr lang="en-US" altLang="ru-RU" sz="1800" dirty="0"/>
              <a:t>1C</a:t>
            </a:r>
            <a:r>
              <a:rPr lang="ru-RU" altLang="ru-RU" sz="1800" dirty="0"/>
              <a:t>:ЗУП, ред. 3.0</a:t>
            </a:r>
            <a:r>
              <a:rPr lang="ru-RU" altLang="ru-RU" sz="1800" dirty="0" smtClean="0"/>
              <a:t>.)</a:t>
            </a:r>
            <a:r>
              <a:rPr lang="ru-RU" altLang="ru-RU" sz="1800" b="0" dirty="0" smtClean="0"/>
              <a:t>;</a:t>
            </a:r>
          </a:p>
          <a:p>
            <a:pPr>
              <a:lnSpc>
                <a:spcPct val="90000"/>
              </a:lnSpc>
              <a:buSzTx/>
            </a:pPr>
            <a:r>
              <a:rPr lang="ru-RU" altLang="ru-RU" sz="1800" dirty="0"/>
              <a:t>Позволяет быстро модернизировать программы</a:t>
            </a:r>
            <a:endParaRPr lang="ru-RU" altLang="ru-RU" sz="1800" dirty="0">
              <a:latin typeface="Arial" charset="0"/>
            </a:endParaRPr>
          </a:p>
          <a:p>
            <a:pPr>
              <a:lnSpc>
                <a:spcPct val="90000"/>
              </a:lnSpc>
              <a:buSzTx/>
              <a:buFontTx/>
              <a:buNone/>
            </a:pPr>
            <a:r>
              <a:rPr lang="ru-RU" altLang="ru-RU" sz="1800" dirty="0">
                <a:latin typeface="Arial" charset="0"/>
              </a:rPr>
              <a:t>	</a:t>
            </a:r>
            <a:r>
              <a:rPr lang="ru-RU" altLang="ru-RU" sz="1800" dirty="0"/>
              <a:t>обучения</a:t>
            </a:r>
            <a:r>
              <a:rPr lang="ru-RU" altLang="ru-RU" sz="1800" dirty="0">
                <a:latin typeface="Arial" charset="0"/>
              </a:rPr>
              <a:t> </a:t>
            </a:r>
            <a:r>
              <a:rPr lang="ru-RU" altLang="ru-RU" sz="1800" dirty="0"/>
              <a:t>и переподготовки;</a:t>
            </a:r>
          </a:p>
          <a:p>
            <a:pPr>
              <a:lnSpc>
                <a:spcPct val="90000"/>
              </a:lnSpc>
              <a:buSzTx/>
            </a:pPr>
            <a:r>
              <a:rPr lang="ru-RU" altLang="ru-RU" sz="1800" dirty="0" smtClean="0">
                <a:solidFill>
                  <a:schemeClr val="accent2"/>
                </a:solidFill>
              </a:rPr>
              <a:t>Удобно</a:t>
            </a:r>
            <a:r>
              <a:rPr lang="ru-RU" altLang="ru-RU" sz="1800" b="0" dirty="0" smtClean="0"/>
              <a:t> </a:t>
            </a:r>
            <a:r>
              <a:rPr lang="ru-RU" altLang="ru-RU" sz="1800" b="0" dirty="0"/>
              <a:t>для учебного заведения, преподавателя и студентов:</a:t>
            </a:r>
          </a:p>
          <a:p>
            <a:pPr lvl="1">
              <a:lnSpc>
                <a:spcPct val="90000"/>
              </a:lnSpc>
              <a:buSzTx/>
            </a:pPr>
            <a:r>
              <a:rPr lang="ru-RU" altLang="ru-RU" sz="1800" b="0" dirty="0"/>
              <a:t>можно работать с любого компьютера</a:t>
            </a:r>
            <a:r>
              <a:rPr lang="ru-RU" altLang="ru-RU" sz="1800" b="0" dirty="0">
                <a:latin typeface="Arial" charset="0"/>
              </a:rPr>
              <a:t> </a:t>
            </a:r>
            <a:r>
              <a:rPr lang="ru-RU" altLang="ru-RU" sz="1800" b="0" dirty="0"/>
              <a:t>подключенного к Интернет;</a:t>
            </a:r>
          </a:p>
          <a:p>
            <a:pPr lvl="1">
              <a:lnSpc>
                <a:spcPct val="90000"/>
              </a:lnSpc>
              <a:buSzTx/>
            </a:pPr>
            <a:r>
              <a:rPr lang="ru-RU" altLang="ru-RU" sz="1800" b="0" dirty="0"/>
              <a:t>доступны всегда актуальные релизы, обновление</a:t>
            </a:r>
            <a:r>
              <a:rPr lang="ru-RU" altLang="ru-RU" sz="1800" b="0" dirty="0">
                <a:latin typeface="Arial" charset="0"/>
              </a:rPr>
              <a:t> </a:t>
            </a:r>
            <a:r>
              <a:rPr lang="ru-RU" altLang="ru-RU" sz="1800" b="0" dirty="0"/>
              <a:t>происходит</a:t>
            </a:r>
            <a:r>
              <a:rPr lang="ru-RU" altLang="ru-RU" sz="1800" b="0" dirty="0">
                <a:latin typeface="Arial" charset="0"/>
              </a:rPr>
              <a:t> </a:t>
            </a:r>
            <a:r>
              <a:rPr lang="ru-RU" altLang="ru-RU" sz="1800" b="0" dirty="0"/>
              <a:t>автоматически;</a:t>
            </a:r>
          </a:p>
          <a:p>
            <a:pPr lvl="1">
              <a:lnSpc>
                <a:spcPct val="90000"/>
              </a:lnSpc>
              <a:buSzTx/>
            </a:pPr>
            <a:r>
              <a:rPr lang="ru-RU" altLang="ru-RU" sz="1800" b="0" dirty="0"/>
              <a:t>можно вести занятия с одними и теми же базами</a:t>
            </a:r>
            <a:r>
              <a:rPr lang="ru-RU" altLang="ru-RU" sz="1800" b="0" dirty="0">
                <a:latin typeface="Arial" charset="0"/>
              </a:rPr>
              <a:t> </a:t>
            </a:r>
            <a:r>
              <a:rPr lang="ru-RU" altLang="ru-RU" sz="1800" b="0" dirty="0"/>
              <a:t>в разных</a:t>
            </a:r>
            <a:endParaRPr lang="ru-RU" altLang="ru-RU" sz="1800" b="0" dirty="0">
              <a:latin typeface="Arial" charset="0"/>
            </a:endParaRPr>
          </a:p>
          <a:p>
            <a:pPr lvl="1">
              <a:lnSpc>
                <a:spcPct val="90000"/>
              </a:lnSpc>
              <a:buSzTx/>
              <a:buFontTx/>
              <a:buNone/>
            </a:pPr>
            <a:r>
              <a:rPr lang="ru-RU" altLang="ru-RU" sz="1800" b="0" dirty="0">
                <a:latin typeface="Arial" charset="0"/>
              </a:rPr>
              <a:t>	</a:t>
            </a:r>
            <a:r>
              <a:rPr lang="ru-RU" altLang="ru-RU" sz="1800" b="0" dirty="0"/>
              <a:t>аудиториях и дома.</a:t>
            </a:r>
          </a:p>
        </p:txBody>
      </p:sp>
      <p:grpSp>
        <p:nvGrpSpPr>
          <p:cNvPr id="515083" name="Group 11"/>
          <p:cNvGrpSpPr>
            <a:grpSpLocks/>
          </p:cNvGrpSpPr>
          <p:nvPr/>
        </p:nvGrpSpPr>
        <p:grpSpPr bwMode="auto">
          <a:xfrm>
            <a:off x="6488939" y="764704"/>
            <a:ext cx="2677066" cy="2170852"/>
            <a:chOff x="4013" y="2524"/>
            <a:chExt cx="1770" cy="1557"/>
          </a:xfrm>
        </p:grpSpPr>
        <p:sp>
          <p:nvSpPr>
            <p:cNvPr id="515081" name="Rectangle 7"/>
            <p:cNvSpPr>
              <a:spLocks noChangeArrowheads="1"/>
            </p:cNvSpPr>
            <p:nvPr/>
          </p:nvSpPr>
          <p:spPr bwMode="auto">
            <a:xfrm>
              <a:off x="4014" y="2524"/>
              <a:ext cx="1769" cy="310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l" eaLnBrk="0" hangingPunct="0">
                <a:buClr>
                  <a:srgbClr val="CC0000"/>
                </a:buClr>
                <a:buChar char="•"/>
                <a:defRPr sz="2000">
                  <a:solidFill>
                    <a:schemeClr val="tx1"/>
                  </a:solidFill>
                  <a:latin typeface="Futura PT Demi" pitchFamily="34" charset="0"/>
                </a:defRPr>
              </a:lvl1pPr>
              <a:lvl2pPr marL="742950" indent="-285750" algn="l" eaLnBrk="0" hangingPunct="0">
                <a:buClr>
                  <a:srgbClr val="CC0000"/>
                </a:buClr>
                <a:buChar char="•"/>
                <a:defRPr>
                  <a:solidFill>
                    <a:schemeClr val="tx1"/>
                  </a:solidFill>
                  <a:latin typeface="Futura PT Demi" pitchFamily="34" charset="0"/>
                </a:defRPr>
              </a:lvl2pPr>
              <a:lvl3pPr marL="1143000" indent="-228600" algn="l" eaLnBrk="0" hangingPunct="0">
                <a:buClr>
                  <a:srgbClr val="CC0000"/>
                </a:buClr>
                <a:buChar char="•"/>
                <a:defRPr sz="1600">
                  <a:solidFill>
                    <a:schemeClr val="tx1"/>
                  </a:solidFill>
                  <a:latin typeface="Futura PT Demi" pitchFamily="34" charset="0"/>
                </a:defRPr>
              </a:lvl3pPr>
              <a:lvl4pPr marL="1600200" indent="-228600" algn="l" eaLnBrk="0" hangingPunct="0">
                <a:buClr>
                  <a:srgbClr val="CC0000"/>
                </a:buClr>
                <a:buChar char="•"/>
                <a:defRPr sz="1400">
                  <a:solidFill>
                    <a:schemeClr val="tx1"/>
                  </a:solidFill>
                  <a:latin typeface="Futura PT Demi" pitchFamily="34" charset="0"/>
                </a:defRPr>
              </a:lvl4pPr>
              <a:lvl5pPr marL="2057400" indent="-228600" algn="l" eaLnBrk="0" hangingPunct="0">
                <a:buClr>
                  <a:srgbClr val="CC0000"/>
                </a:buClr>
                <a:buChar char="•"/>
                <a:defRPr sz="1200">
                  <a:solidFill>
                    <a:schemeClr val="tx1"/>
                  </a:solidFill>
                  <a:latin typeface="Futura PT Dem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Char char="•"/>
                <a:defRPr sz="1200">
                  <a:solidFill>
                    <a:schemeClr val="tx1"/>
                  </a:solidFill>
                  <a:latin typeface="Futura PT Dem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Char char="•"/>
                <a:defRPr sz="1200">
                  <a:solidFill>
                    <a:schemeClr val="tx1"/>
                  </a:solidFill>
                  <a:latin typeface="Futura PT Dem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Char char="•"/>
                <a:defRPr sz="1200">
                  <a:solidFill>
                    <a:schemeClr val="tx1"/>
                  </a:solidFill>
                  <a:latin typeface="Futura PT Dem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Char char="•"/>
                <a:defRPr sz="1200">
                  <a:solidFill>
                    <a:schemeClr val="tx1"/>
                  </a:solidFill>
                  <a:latin typeface="Futura PT Demi" pitchFamily="34" charset="0"/>
                </a:defRPr>
              </a:lvl9pPr>
            </a:lstStyle>
            <a:p>
              <a:pPr algn="ctr" eaLnBrk="1" hangingPunct="1">
                <a:spcBef>
                  <a:spcPct val="30000"/>
                </a:spcBef>
                <a:buSzTx/>
                <a:buFontTx/>
                <a:buNone/>
              </a:pPr>
              <a:r>
                <a:rPr lang="ru-RU" altLang="ru-RU" sz="1400" dirty="0"/>
                <a:t>Образовательных организаций в сервисе</a:t>
              </a:r>
            </a:p>
          </p:txBody>
        </p:sp>
        <p:graphicFrame>
          <p:nvGraphicFramePr>
            <p:cNvPr id="515082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84565188"/>
                </p:ext>
              </p:extLst>
            </p:nvPr>
          </p:nvGraphicFramePr>
          <p:xfrm>
            <a:off x="4013" y="2887"/>
            <a:ext cx="1292" cy="119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55" name="Диаграмма" r:id="rId4" imgW="4886325" imgH="4162349" progId="MSGraph.Chart.8">
                    <p:embed followColorScheme="full"/>
                  </p:oleObj>
                </mc:Choice>
                <mc:Fallback>
                  <p:oleObj name="Диаграмма" r:id="rId4" imgW="4886325" imgH="4162349" progId="MSGraph.Chart.8">
                    <p:embed followColorScheme="full"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13" y="2887"/>
                          <a:ext cx="1292" cy="1194"/>
                        </a:xfrm>
                        <a:prstGeom prst="rect">
                          <a:avLst/>
                        </a:prstGeom>
                        <a:solidFill>
                          <a:srgbClr val="FFCC99">
                            <a:alpha val="66000"/>
                          </a:srgbClr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 algn="ctr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25949"/>
            <a:ext cx="2133600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55776" y="5683421"/>
            <a:ext cx="42484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ru-RU" dirty="0"/>
              <a:t>Для подключения необходимо заполнить заявку на </a:t>
            </a:r>
            <a:r>
              <a:rPr lang="en-US" altLang="ru-RU" dirty="0">
                <a:solidFill>
                  <a:srgbClr val="000099"/>
                </a:solidFill>
              </a:rPr>
              <a:t>edu.1cfresh.com</a:t>
            </a:r>
            <a:r>
              <a:rPr lang="ru-RU" altLang="ru-RU" dirty="0">
                <a:latin typeface="Arial" charset="0"/>
              </a:rPr>
              <a:t>.</a:t>
            </a:r>
            <a:r>
              <a:rPr lang="ru-RU" altLang="ru-RU" dirty="0">
                <a:solidFill>
                  <a:schemeClr val="accent2"/>
                </a:solidFill>
              </a:rPr>
              <a:t>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564381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/>
              <a:t>Мобильные приложения</a:t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7841071"/>
      </p:ext>
    </p:extLst>
  </p:cSld>
  <p:clrMapOvr>
    <a:masterClrMapping/>
  </p:clrMapOvr>
  <p:transition spd="med" advClick="0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мобильные приложения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371600"/>
            <a:ext cx="9144000" cy="5486400"/>
          </a:xfrm>
        </p:spPr>
        <p:txBody>
          <a:bodyPr/>
          <a:lstStyle/>
          <a:p>
            <a:r>
              <a:rPr lang="ru-RU" sz="1800" dirty="0"/>
              <a:t>Одной из популярных в настоящее время тенденций является широкое использование мобильных приложений. Мобильные технологии 1С наследуют все преимущества технологической платформы – гибкость, кроссплатформенность, простота, удобство и  высокая скорость разработки. </a:t>
            </a:r>
            <a:endParaRPr lang="ru-RU" sz="1800" dirty="0" smtClean="0"/>
          </a:p>
          <a:p>
            <a:r>
              <a:rPr lang="ru-RU" sz="1800" dirty="0" smtClean="0"/>
              <a:t>Изучение </a:t>
            </a:r>
            <a:r>
              <a:rPr lang="ru-RU" sz="1800" dirty="0"/>
              <a:t>вопросов создания мобильных приложений включается в программы учебных дисциплин. Да и сами студенты проявляют большой интерес к созданию и использованию мобильных приложений</a:t>
            </a:r>
            <a:r>
              <a:rPr lang="ru-RU" sz="1800" dirty="0" smtClean="0"/>
              <a:t>.</a:t>
            </a:r>
          </a:p>
          <a:p>
            <a:r>
              <a:rPr lang="ru-RU" sz="1800" dirty="0" smtClean="0"/>
              <a:t> </a:t>
            </a:r>
            <a:r>
              <a:rPr lang="ru-RU" sz="1800" dirty="0"/>
              <a:t>Для популяризации возможностей этой технологии фирма 1С совместно с партнерами проводит мастер-классы по быстрой разработке мобильных приложений. Разработаны стандартные методические материалы для проведения этих </a:t>
            </a:r>
            <a:r>
              <a:rPr lang="ru-RU" sz="1800" dirty="0" smtClean="0"/>
              <a:t>мастер-классов</a:t>
            </a:r>
            <a:r>
              <a:rPr lang="ru-RU" sz="1800" dirty="0"/>
              <a:t>. </a:t>
            </a:r>
            <a:endParaRPr lang="ru-RU" sz="1800" dirty="0" smtClean="0"/>
          </a:p>
          <a:p>
            <a:pPr lvl="1">
              <a:lnSpc>
                <a:spcPct val="80000"/>
              </a:lnSpc>
              <a:spcBef>
                <a:spcPct val="35000"/>
              </a:spcBef>
            </a:pPr>
            <a:r>
              <a:rPr lang="ru-RU" sz="1800" dirty="0" smtClean="0"/>
              <a:t>Желательно предварительно пройти </a:t>
            </a:r>
            <a:r>
              <a:rPr lang="ru-RU" altLang="ru-RU" dirty="0">
                <a:solidFill>
                  <a:schemeClr val="accent2"/>
                </a:solidFill>
              </a:rPr>
              <a:t>Мастер-класс «Знакомство с разработкой на платформе «1С:Предприятие 8»</a:t>
            </a:r>
            <a:r>
              <a:rPr lang="ru-RU" altLang="ru-RU" dirty="0">
                <a:solidFill>
                  <a:srgbClr val="0000FF"/>
                </a:solidFill>
              </a:rPr>
              <a:t> </a:t>
            </a:r>
            <a:r>
              <a:rPr lang="ru-RU" altLang="ru-RU" dirty="0"/>
              <a:t>– для студентов-программистов, которые еще не знакомы с технологиями 1С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9045577"/>
      </p:ext>
    </p:extLst>
  </p:cSld>
  <p:clrMapOvr>
    <a:masterClrMapping/>
  </p:clrMapOvr>
  <p:transition spd="med" advClick="0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 dirty="0" smtClean="0">
                <a:solidFill>
                  <a:srgbClr val="333399"/>
                </a:solidFill>
              </a:rPr>
              <a:t>Мастер-классы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268760"/>
            <a:ext cx="9144000" cy="5414392"/>
          </a:xfrm>
        </p:spPr>
        <p:txBody>
          <a:bodyPr/>
          <a:lstStyle/>
          <a:p>
            <a:pPr marL="342900" lvl="1" indent="-342900">
              <a:buSzPct val="120000"/>
              <a:buBlip>
                <a:blip r:embed="rId2"/>
              </a:buBlip>
            </a:pPr>
            <a:r>
              <a:rPr lang="ru-RU" altLang="ru-RU" dirty="0">
                <a:solidFill>
                  <a:srgbClr val="000000"/>
                </a:solidFill>
              </a:rPr>
              <a:t>по заказу учебного заведения </a:t>
            </a:r>
            <a:r>
              <a:rPr lang="ru-RU" altLang="ru-RU" dirty="0" smtClean="0">
                <a:solidFill>
                  <a:srgbClr val="000000"/>
                </a:solidFill>
              </a:rPr>
              <a:t>партнеры «1С» </a:t>
            </a:r>
            <a:r>
              <a:rPr lang="ru-RU" altLang="ru-RU" dirty="0">
                <a:solidFill>
                  <a:srgbClr val="000000"/>
                </a:solidFill>
              </a:rPr>
              <a:t>могут провести мастер-классы для ваших студентов – длительность 1, 5 </a:t>
            </a:r>
            <a:r>
              <a:rPr lang="ru-RU" altLang="ru-RU" dirty="0" smtClean="0">
                <a:solidFill>
                  <a:srgbClr val="000000"/>
                </a:solidFill>
              </a:rPr>
              <a:t>часа</a:t>
            </a:r>
            <a:br>
              <a:rPr lang="ru-RU" altLang="ru-RU" dirty="0" smtClean="0">
                <a:solidFill>
                  <a:srgbClr val="000000"/>
                </a:solidFill>
              </a:rPr>
            </a:br>
            <a:r>
              <a:rPr lang="ru-RU" altLang="ru-RU" dirty="0">
                <a:solidFill>
                  <a:srgbClr val="000000"/>
                </a:solidFill>
              </a:rPr>
              <a:t>Обращайтесь – </a:t>
            </a:r>
            <a:r>
              <a:rPr lang="en-US" altLang="ru-RU" dirty="0">
                <a:solidFill>
                  <a:srgbClr val="333399"/>
                </a:solidFill>
              </a:rPr>
              <a:t>konkurs@1c.ru</a:t>
            </a:r>
            <a:endParaRPr lang="ru-RU" altLang="ru-RU" dirty="0">
              <a:solidFill>
                <a:srgbClr val="333399"/>
              </a:solidFill>
            </a:endParaRPr>
          </a:p>
          <a:p>
            <a:r>
              <a:rPr lang="ru-RU" altLang="ru-RU" sz="1800" dirty="0" smtClean="0">
                <a:solidFill>
                  <a:srgbClr val="333399"/>
                </a:solidFill>
              </a:rPr>
              <a:t>Мастер-класс по быстрой  разработке мобильных приложений 1С</a:t>
            </a:r>
          </a:p>
          <a:p>
            <a:r>
              <a:rPr lang="ru-RU" sz="1800" dirty="0"/>
              <a:t>С целью дальнейшего расширения знаний и получения навыков практической разработки на платформе "1С:Предприятие 8" каждый студент, принявший участие в мастер-классе,  может  получить бесплатный доступ к любому из официальных  видео-курсов 1С:Учебного Центра N1 по своему выбору: Введение в конфигурирование в системе "1С:Предприятие 8.3", Основы программирования в системе "1C:Предприятие 8.3" или  Запросы в системе "1С:Предприятие 8". </a:t>
            </a:r>
          </a:p>
          <a:p>
            <a:endParaRPr lang="ru-RU" dirty="0"/>
          </a:p>
          <a:p>
            <a:pPr marL="0" lvl="1" indent="0">
              <a:buSzPct val="120000"/>
              <a:buNone/>
            </a:pPr>
            <a:r>
              <a:rPr lang="ru-RU" altLang="ru-RU" dirty="0" smtClean="0">
                <a:solidFill>
                  <a:srgbClr val="333399"/>
                </a:solidFill>
              </a:rPr>
              <a:t/>
            </a:r>
            <a:br>
              <a:rPr lang="ru-RU" altLang="ru-RU" dirty="0" smtClean="0">
                <a:solidFill>
                  <a:srgbClr val="333399"/>
                </a:solidFill>
              </a:rPr>
            </a:br>
            <a:endParaRPr lang="ru-RU" altLang="ru-RU" dirty="0" smtClean="0">
              <a:solidFill>
                <a:srgbClr val="000000"/>
              </a:solidFill>
            </a:endParaRPr>
          </a:p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4437112"/>
            <a:ext cx="5316173" cy="211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6420789"/>
      </p:ext>
    </p:extLst>
  </p:cSld>
  <p:clrMapOvr>
    <a:masterClrMapping/>
  </p:clrMapOvr>
  <p:transition spd="med" advClick="0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/>
              <a:t>Изучение </a:t>
            </a:r>
            <a:r>
              <a:rPr lang="ru-RU" sz="3200" dirty="0" err="1" smtClean="0"/>
              <a:t>пп</a:t>
            </a:r>
            <a:r>
              <a:rPr lang="ru-RU" sz="3200" dirty="0" smtClean="0"/>
              <a:t> класса </a:t>
            </a:r>
            <a:r>
              <a:rPr lang="en-US" sz="3200" dirty="0" smtClean="0"/>
              <a:t>ERP</a:t>
            </a:r>
            <a:endParaRPr lang="ru-RU" sz="3200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50744086"/>
      </p:ext>
    </p:extLst>
  </p:cSld>
  <p:clrMapOvr>
    <a:masterClrMapping/>
  </p:clrMapOvr>
  <p:transition spd="med" advClick="0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1800" dirty="0" smtClean="0"/>
              <a:t>На конференции АПКИТ в прошлом году </a:t>
            </a:r>
            <a:r>
              <a:rPr lang="ru-RU" sz="1800" dirty="0"/>
              <a:t>мы говорили о важности и особенностях преподавания сложных многофункциональных программных продуктов на примере </a:t>
            </a:r>
            <a:r>
              <a:rPr lang="en-US" sz="1800" dirty="0"/>
              <a:t>ERP</a:t>
            </a:r>
            <a:r>
              <a:rPr lang="ru-RU" sz="1800" dirty="0"/>
              <a:t>-систем. </a:t>
            </a:r>
            <a:endParaRPr lang="ru-RU" sz="1800" dirty="0" smtClean="0"/>
          </a:p>
          <a:p>
            <a:r>
              <a:rPr lang="ru-RU" sz="1800" dirty="0" smtClean="0"/>
              <a:t>Среди </a:t>
            </a:r>
            <a:r>
              <a:rPr lang="ru-RU" sz="1800" dirty="0"/>
              <a:t>программных продуктов 1С к такому классу относится система нового поколения "1С:ERP Управление предприятием 2</a:t>
            </a:r>
            <a:r>
              <a:rPr lang="ru-RU" sz="1800" dirty="0" smtClean="0"/>
              <a:t>".</a:t>
            </a:r>
          </a:p>
          <a:p>
            <a:r>
              <a:rPr lang="ru-RU" sz="1800" dirty="0"/>
              <a:t>С удовлетворением хочется отметить, что интерес к этому продукту в учебных заведениях растет. Косвенно об этом свидетельствует возросшее число публикаций в сборнике научных трудов 17-й международной научно-практической конференции "Новые информационные технологии в образовании" (Инновации в экономике и образовании на базе технологических решений «1С») 31 января–1 февраля 2017 г. [2]. В сборнике представлен целый раздел «Решения класса ERP как средство реализации </a:t>
            </a:r>
            <a:r>
              <a:rPr lang="ru-RU" sz="1800" dirty="0" err="1"/>
              <a:t>практикоориентированной</a:t>
            </a:r>
            <a:r>
              <a:rPr lang="ru-RU" sz="1800" dirty="0"/>
              <a:t> междисциплинарной подготовки инженеров, экономистов и менеджеров». На традиционный ежегодный Международный конкурс дипломных проектов с использованием программных продуктов "1С" в 2016 году было представлен ряд интересных проектов по этой тематике, причем выполненных как студентами ИТ-специальностей, так и выпускниками экономических направлений.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13387073"/>
      </p:ext>
    </p:extLst>
  </p:cSld>
  <p:clrMapOvr>
    <a:masterClrMapping/>
  </p:clrMapOvr>
  <p:transition spd="med" advClick="0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6"/>
          <p:cNvSpPr>
            <a:spLocks noChangeArrowheads="1"/>
          </p:cNvSpPr>
          <p:nvPr/>
        </p:nvSpPr>
        <p:spPr bwMode="auto">
          <a:xfrm>
            <a:off x="0" y="1214438"/>
            <a:ext cx="7705725" cy="769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>
              <a:lnSpc>
                <a:spcPct val="75000"/>
              </a:lnSpc>
              <a:spcBef>
                <a:spcPct val="15000"/>
              </a:spcBef>
              <a:buFontTx/>
              <a:buNone/>
            </a:pPr>
            <a:endParaRPr lang="ru-RU" altLang="ru-RU" sz="1900">
              <a:solidFill>
                <a:srgbClr val="003399"/>
              </a:solidFill>
              <a:latin typeface="Wingdings" pitchFamily="2" charset="2"/>
            </a:endParaRPr>
          </a:p>
        </p:txBody>
      </p:sp>
      <p:sp>
        <p:nvSpPr>
          <p:cNvPr id="3075" name="Rectangle 9"/>
          <p:cNvSpPr>
            <a:spLocks noChangeArrowheads="1"/>
          </p:cNvSpPr>
          <p:nvPr/>
        </p:nvSpPr>
        <p:spPr bwMode="auto">
          <a:xfrm>
            <a:off x="6048375" y="5329238"/>
            <a:ext cx="3203575" cy="141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r>
              <a:rPr lang="ru-RU" altLang="ru-RU" sz="1400"/>
              <a:t>Исследования  международного аналитического агентства </a:t>
            </a:r>
            <a:r>
              <a:rPr lang="en-US" altLang="ru-RU" sz="1400"/>
              <a:t>IDC </a:t>
            </a:r>
            <a:endParaRPr lang="ru-RU" altLang="ru-RU" sz="1400"/>
          </a:p>
          <a:p>
            <a:r>
              <a:rPr lang="ru-RU" altLang="ru-RU" sz="1400"/>
              <a:t>Долю 1С </a:t>
            </a:r>
            <a:r>
              <a:rPr lang="en-US" altLang="ru-RU" sz="1400"/>
              <a:t>IDC</a:t>
            </a:r>
            <a:r>
              <a:rPr lang="ru-RU" altLang="ru-RU" sz="1400"/>
              <a:t> показывает с 2004г</a:t>
            </a:r>
          </a:p>
        </p:txBody>
      </p:sp>
      <p:sp>
        <p:nvSpPr>
          <p:cNvPr id="3076" name="Rectangle 12"/>
          <p:cNvSpPr>
            <a:spLocks noChangeArrowheads="1"/>
          </p:cNvSpPr>
          <p:nvPr/>
        </p:nvSpPr>
        <p:spPr bwMode="auto">
          <a:xfrm>
            <a:off x="0" y="1412875"/>
            <a:ext cx="5508625" cy="4392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30000"/>
              </a:spcBef>
            </a:pPr>
            <a:r>
              <a:rPr lang="ru-RU" altLang="ru-RU" sz="1600" b="0"/>
              <a:t>Хорошая автоматизация очень важна для повышения эффективности предприятий и учреждений, а следовательно, для эффективности экономики страны</a:t>
            </a:r>
          </a:p>
          <a:p>
            <a:pPr>
              <a:lnSpc>
                <a:spcPct val="90000"/>
              </a:lnSpc>
              <a:spcBef>
                <a:spcPct val="30000"/>
              </a:spcBef>
            </a:pPr>
            <a:r>
              <a:rPr lang="ru-RU" altLang="ru-RU" sz="1600" b="0"/>
              <a:t>Пример успешной конкурентной борьбы отечественных высокотехнологичных разработок с продукцией ведущих международных корпораций</a:t>
            </a:r>
          </a:p>
          <a:p>
            <a:pPr>
              <a:lnSpc>
                <a:spcPct val="90000"/>
              </a:lnSpc>
              <a:spcBef>
                <a:spcPct val="30000"/>
              </a:spcBef>
            </a:pPr>
            <a:r>
              <a:rPr lang="ru-RU" altLang="ru-RU" sz="1600" b="0"/>
              <a:t>В 2015 г. доля 1С в денежном выражении </a:t>
            </a:r>
            <a:br>
              <a:rPr lang="ru-RU" altLang="ru-RU" sz="1600" b="0"/>
            </a:br>
            <a:r>
              <a:rPr lang="ru-RU" altLang="ru-RU" sz="1600" b="0"/>
              <a:t>выросла до </a:t>
            </a:r>
            <a:r>
              <a:rPr lang="ru-RU" altLang="ru-RU" sz="1600" b="0">
                <a:solidFill>
                  <a:srgbClr val="003399"/>
                </a:solidFill>
              </a:rPr>
              <a:t>32,7%.</a:t>
            </a:r>
          </a:p>
          <a:p>
            <a:pPr>
              <a:lnSpc>
                <a:spcPct val="90000"/>
              </a:lnSpc>
              <a:spcBef>
                <a:spcPct val="30000"/>
              </a:spcBef>
            </a:pPr>
            <a:r>
              <a:rPr lang="ru-RU" altLang="ru-RU" sz="1600" b="0"/>
              <a:t>Достичь такого увеличения доли </a:t>
            </a:r>
            <a:r>
              <a:rPr lang="en-US" altLang="ru-RU" sz="1600" b="0"/>
              <a:t/>
            </a:r>
            <a:br>
              <a:rPr lang="en-US" altLang="ru-RU" sz="1600" b="0"/>
            </a:br>
            <a:r>
              <a:rPr lang="ru-RU" altLang="ru-RU" sz="1600" b="0"/>
              <a:t>было совсем непросто –</a:t>
            </a:r>
            <a:r>
              <a:rPr lang="en-US" altLang="ru-RU" sz="1600" b="0"/>
              <a:t> </a:t>
            </a:r>
            <a:r>
              <a:rPr lang="ru-RU" altLang="ru-RU" sz="1600" b="0"/>
              <a:t>цены у 1С </a:t>
            </a:r>
            <a:r>
              <a:rPr lang="en-US" altLang="ru-RU" sz="1600" b="0"/>
              <a:t/>
            </a:r>
            <a:br>
              <a:rPr lang="en-US" altLang="ru-RU" sz="1600" b="0"/>
            </a:br>
            <a:r>
              <a:rPr lang="ru-RU" altLang="ru-RU" sz="1600" b="0"/>
              <a:t>в рублях, у зарубежных</a:t>
            </a:r>
            <a:r>
              <a:rPr lang="en-US" altLang="ru-RU" sz="1600" b="0"/>
              <a:t> </a:t>
            </a:r>
            <a:r>
              <a:rPr lang="ru-RU" altLang="ru-RU" sz="1600" b="0"/>
              <a:t>конкурентов</a:t>
            </a:r>
            <a:r>
              <a:rPr lang="en-US" altLang="ru-RU" sz="1600" b="0"/>
              <a:t> </a:t>
            </a:r>
            <a:br>
              <a:rPr lang="en-US" altLang="ru-RU" sz="1600" b="0"/>
            </a:br>
            <a:r>
              <a:rPr lang="ru-RU" altLang="ru-RU" sz="1600" b="0"/>
              <a:t>частично в евро и долларах, </a:t>
            </a:r>
            <a:r>
              <a:rPr lang="en-US" altLang="ru-RU" sz="1600" b="0"/>
              <a:t/>
            </a:r>
            <a:br>
              <a:rPr lang="en-US" altLang="ru-RU" sz="1600" b="0"/>
            </a:br>
            <a:r>
              <a:rPr lang="ru-RU" altLang="ru-RU" sz="1600" b="0"/>
              <a:t>а курс быстро рос</a:t>
            </a:r>
          </a:p>
        </p:txBody>
      </p:sp>
      <p:sp>
        <p:nvSpPr>
          <p:cNvPr id="3077" name="Rectangle 11"/>
          <p:cNvSpPr>
            <a:spLocks noChangeArrowheads="1"/>
          </p:cNvSpPr>
          <p:nvPr/>
        </p:nvSpPr>
        <p:spPr bwMode="auto">
          <a:xfrm>
            <a:off x="1619250" y="80963"/>
            <a:ext cx="7417246" cy="978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r>
              <a:rPr lang="ru-RU" altLang="ru-RU" sz="2400" b="1" dirty="0">
                <a:solidFill>
                  <a:schemeClr val="tx2"/>
                </a:solidFill>
              </a:rPr>
              <a:t>Доли ведущих поставщиков интегрированных систем  управления предприятием (</a:t>
            </a:r>
            <a:r>
              <a:rPr lang="en-US" altLang="ru-RU" sz="2400" b="1" dirty="0">
                <a:solidFill>
                  <a:schemeClr val="tx2"/>
                </a:solidFill>
              </a:rPr>
              <a:t>ERP</a:t>
            </a:r>
            <a:r>
              <a:rPr lang="ru-RU" altLang="ru-RU" sz="2400" b="1" dirty="0">
                <a:solidFill>
                  <a:schemeClr val="tx2"/>
                </a:solidFill>
              </a:rPr>
              <a:t> и др.) на российском рынке</a:t>
            </a:r>
          </a:p>
        </p:txBody>
      </p:sp>
      <p:sp>
        <p:nvSpPr>
          <p:cNvPr id="3078" name="Text Box 11"/>
          <p:cNvSpPr txBox="1">
            <a:spLocks noChangeArrowheads="1"/>
          </p:cNvSpPr>
          <p:nvPr/>
        </p:nvSpPr>
        <p:spPr bwMode="auto">
          <a:xfrm>
            <a:off x="1095375" y="4168775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endParaRPr lang="ru-RU" altLang="ru-RU" sz="1800">
              <a:solidFill>
                <a:srgbClr val="008000"/>
              </a:solidFill>
            </a:endParaRPr>
          </a:p>
        </p:txBody>
      </p:sp>
      <p:pic>
        <p:nvPicPr>
          <p:cNvPr id="3079" name="Picture 13" descr="IDC - Home">
            <a:hlinkClick r:id="rId4"/>
          </p:cNvPr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6165850"/>
            <a:ext cx="162560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080" name="Object 22"/>
          <p:cNvGraphicFramePr>
            <a:graphicFrameLocks noChangeAspect="1"/>
          </p:cNvGraphicFramePr>
          <p:nvPr/>
        </p:nvGraphicFramePr>
        <p:xfrm>
          <a:off x="3708400" y="3789363"/>
          <a:ext cx="2592388" cy="2066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5" name="Диаграмма" r:id="rId6" imgW="9934575" imgH="9287053" progId="MSGraph.Chart.8">
                  <p:embed followColorScheme="full"/>
                </p:oleObj>
              </mc:Choice>
              <mc:Fallback>
                <p:oleObj name="Диаграмма" r:id="rId6" imgW="9934575" imgH="9287053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 l="25999" t="30324" r="11960" b="19386"/>
                      <a:stretch>
                        <a:fillRect/>
                      </a:stretch>
                    </p:blipFill>
                    <p:spPr bwMode="auto">
                      <a:xfrm>
                        <a:off x="3708400" y="3789363"/>
                        <a:ext cx="2592388" cy="2066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1" name="Object 22"/>
          <p:cNvGraphicFramePr>
            <a:graphicFrameLocks noChangeAspect="1"/>
          </p:cNvGraphicFramePr>
          <p:nvPr/>
        </p:nvGraphicFramePr>
        <p:xfrm>
          <a:off x="5651500" y="1916113"/>
          <a:ext cx="3779838" cy="2852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6" name="Диаграмма" r:id="rId8" imgW="9906000" imgH="9334602" progId="MSGraph.Chart.8">
                  <p:embed followColorScheme="full"/>
                </p:oleObj>
              </mc:Choice>
              <mc:Fallback>
                <p:oleObj name="Диаграмма" r:id="rId8" imgW="9906000" imgH="9334602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 l="25999" t="30324" r="9082" b="19386"/>
                      <a:stretch>
                        <a:fillRect/>
                      </a:stretch>
                    </p:blipFill>
                    <p:spPr bwMode="auto">
                      <a:xfrm>
                        <a:off x="5651500" y="1916113"/>
                        <a:ext cx="3779838" cy="2852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2" name="Object 22"/>
          <p:cNvGraphicFramePr>
            <a:graphicFrameLocks noChangeAspect="1"/>
          </p:cNvGraphicFramePr>
          <p:nvPr/>
        </p:nvGraphicFramePr>
        <p:xfrm>
          <a:off x="1763713" y="5072063"/>
          <a:ext cx="2232025" cy="1785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7" name="Диаграмма" r:id="rId10" imgW="9934575" imgH="9287053" progId="MSGraph.Chart.8">
                  <p:embed followColorScheme="full"/>
                </p:oleObj>
              </mc:Choice>
              <mc:Fallback>
                <p:oleObj name="Диаграмма" r:id="rId10" imgW="9934575" imgH="9287053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 l="25999" t="30324" r="11960" b="19386"/>
                      <a:stretch>
                        <a:fillRect/>
                      </a:stretch>
                    </p:blipFill>
                    <p:spPr bwMode="auto">
                      <a:xfrm>
                        <a:off x="1763713" y="5072063"/>
                        <a:ext cx="2232025" cy="1785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3" name="AutoShape 6"/>
          <p:cNvSpPr>
            <a:spLocks noChangeArrowheads="1"/>
          </p:cNvSpPr>
          <p:nvPr/>
        </p:nvSpPr>
        <p:spPr bwMode="auto">
          <a:xfrm rot="-2454680">
            <a:off x="5581650" y="4221163"/>
            <a:ext cx="503238" cy="287337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bg1"/>
          </a:solidFill>
          <a:ln w="2540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3084" name="AutoShape 6"/>
          <p:cNvSpPr>
            <a:spLocks noChangeArrowheads="1"/>
          </p:cNvSpPr>
          <p:nvPr/>
        </p:nvSpPr>
        <p:spPr bwMode="auto">
          <a:xfrm rot="-2291024">
            <a:off x="3492500" y="5445125"/>
            <a:ext cx="503238" cy="287338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bg1"/>
          </a:solidFill>
          <a:ln w="2540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641037" name="Text Box 13"/>
          <p:cNvSpPr txBox="1">
            <a:spLocks noChangeArrowheads="1"/>
          </p:cNvSpPr>
          <p:nvPr/>
        </p:nvSpPr>
        <p:spPr bwMode="auto">
          <a:xfrm>
            <a:off x="4211638" y="3429000"/>
            <a:ext cx="792162" cy="36671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ru-RU" sz="1800">
                <a:solidFill>
                  <a:schemeClr val="tx1"/>
                </a:solidFill>
              </a:rPr>
              <a:t>2014</a:t>
            </a:r>
            <a:endParaRPr lang="ru-RU" altLang="ru-RU" sz="1800">
              <a:solidFill>
                <a:schemeClr val="tx1"/>
              </a:solidFill>
            </a:endParaRPr>
          </a:p>
        </p:txBody>
      </p:sp>
      <p:sp>
        <p:nvSpPr>
          <p:cNvPr id="641038" name="Text Box 14"/>
          <p:cNvSpPr txBox="1">
            <a:spLocks noChangeArrowheads="1"/>
          </p:cNvSpPr>
          <p:nvPr/>
        </p:nvSpPr>
        <p:spPr bwMode="auto">
          <a:xfrm>
            <a:off x="7667625" y="1844675"/>
            <a:ext cx="792163" cy="36671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ru-RU" sz="1800">
                <a:solidFill>
                  <a:schemeClr val="tx1"/>
                </a:solidFill>
              </a:rPr>
              <a:t>2015</a:t>
            </a:r>
            <a:endParaRPr lang="ru-RU" altLang="ru-RU" sz="1800">
              <a:solidFill>
                <a:schemeClr val="tx1"/>
              </a:solidFill>
            </a:endParaRPr>
          </a:p>
        </p:txBody>
      </p:sp>
      <p:sp>
        <p:nvSpPr>
          <p:cNvPr id="641039" name="Text Box 15"/>
          <p:cNvSpPr txBox="1">
            <a:spLocks noChangeArrowheads="1"/>
          </p:cNvSpPr>
          <p:nvPr/>
        </p:nvSpPr>
        <p:spPr bwMode="auto">
          <a:xfrm>
            <a:off x="2268538" y="4508500"/>
            <a:ext cx="792162" cy="36671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ru-RU" sz="1800">
                <a:solidFill>
                  <a:schemeClr val="tx1"/>
                </a:solidFill>
              </a:rPr>
              <a:t>2013</a:t>
            </a:r>
            <a:endParaRPr lang="ru-RU" altLang="ru-RU" sz="1800">
              <a:solidFill>
                <a:schemeClr val="tx1"/>
              </a:solidFill>
            </a:endParaRPr>
          </a:p>
        </p:txBody>
      </p:sp>
      <p:sp>
        <p:nvSpPr>
          <p:cNvPr id="3088" name="Rectangle 16"/>
          <p:cNvSpPr>
            <a:spLocks noChangeArrowheads="1"/>
          </p:cNvSpPr>
          <p:nvPr/>
        </p:nvSpPr>
        <p:spPr bwMode="auto">
          <a:xfrm>
            <a:off x="7424738" y="2133600"/>
            <a:ext cx="13239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81000" indent="-381000" eaLnBrk="0" hangingPunct="0"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ru-RU" sz="1600" b="0"/>
              <a:t>61</a:t>
            </a:r>
            <a:r>
              <a:rPr lang="ru-RU" altLang="ru-RU" sz="1600" b="0"/>
              <a:t> руб</a:t>
            </a:r>
            <a:r>
              <a:rPr lang="en-US" altLang="ru-RU" sz="1600" b="0"/>
              <a:t>/USD</a:t>
            </a:r>
            <a:endParaRPr lang="ru-RU" altLang="ru-RU" sz="1600" b="0"/>
          </a:p>
        </p:txBody>
      </p:sp>
      <p:sp>
        <p:nvSpPr>
          <p:cNvPr id="3089" name="Rectangle 17"/>
          <p:cNvSpPr>
            <a:spLocks noChangeArrowheads="1"/>
          </p:cNvSpPr>
          <p:nvPr/>
        </p:nvSpPr>
        <p:spPr bwMode="auto">
          <a:xfrm>
            <a:off x="3910013" y="3668713"/>
            <a:ext cx="13239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81000" indent="-381000" eaLnBrk="0" hangingPunct="0"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ru-RU" altLang="ru-RU" sz="1600" b="0"/>
              <a:t>3</a:t>
            </a:r>
            <a:r>
              <a:rPr lang="en-US" altLang="ru-RU" sz="1600" b="0"/>
              <a:t>9</a:t>
            </a:r>
            <a:r>
              <a:rPr lang="ru-RU" altLang="ru-RU" sz="1600" b="0"/>
              <a:t> руб</a:t>
            </a:r>
            <a:r>
              <a:rPr lang="en-US" altLang="ru-RU" sz="1600" b="0"/>
              <a:t>/USD</a:t>
            </a:r>
            <a:endParaRPr lang="ru-RU" altLang="ru-RU" sz="1600" b="0"/>
          </a:p>
        </p:txBody>
      </p:sp>
      <p:sp>
        <p:nvSpPr>
          <p:cNvPr id="3090" name="Rectangle 18"/>
          <p:cNvSpPr>
            <a:spLocks noChangeArrowheads="1"/>
          </p:cNvSpPr>
          <p:nvPr/>
        </p:nvSpPr>
        <p:spPr bwMode="auto">
          <a:xfrm>
            <a:off x="1979613" y="4797425"/>
            <a:ext cx="13239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81000" indent="-381000" eaLnBrk="0" hangingPunct="0"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ru-RU" altLang="ru-RU" sz="1600" b="0"/>
              <a:t>32 руб</a:t>
            </a:r>
            <a:r>
              <a:rPr lang="en-US" altLang="ru-RU" sz="1600" b="0"/>
              <a:t>/USD</a:t>
            </a:r>
            <a:endParaRPr lang="ru-RU" altLang="ru-RU" sz="1600" b="0"/>
          </a:p>
        </p:txBody>
      </p:sp>
    </p:spTree>
    <p:extLst>
      <p:ext uri="{BB962C8B-B14F-4D97-AF65-F5344CB8AC3E}">
        <p14:creationId xmlns:p14="http://schemas.microsoft.com/office/powerpoint/2010/main" val="1430684806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0" y="0"/>
            <a:ext cx="1835150" cy="1412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1600" b="1">
                <a:solidFill>
                  <a:srgbClr val="008000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rgbClr val="008000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rgbClr val="008000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rgbClr val="008000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rgbClr val="008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8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8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8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8000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4339" name="Rectangle 5"/>
          <p:cNvSpPr>
            <a:spLocks noChangeArrowheads="1"/>
          </p:cNvSpPr>
          <p:nvPr/>
        </p:nvSpPr>
        <p:spPr bwMode="auto">
          <a:xfrm>
            <a:off x="1800225" y="5622925"/>
            <a:ext cx="7316788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eaLnBrk="0" hangingPunct="0"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854075" indent="-285750" eaLnBrk="0" hangingPunct="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273175" indent="-228600" eaLnBrk="0" hangingPunct="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92275" indent="-228600" eaLnBrk="0" hangingPunct="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111375" indent="-228600" eaLnBrk="0" hangingPunct="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68575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3025775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82975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940175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 algn="just" eaLnBrk="1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Symbol" pitchFamily="18" charset="2"/>
              <a:buNone/>
            </a:pPr>
            <a:endParaRPr lang="ru-RU" altLang="ru-RU" sz="1600" b="0">
              <a:solidFill>
                <a:srgbClr val="0D0D0D"/>
              </a:solidFill>
              <a:cs typeface="Arial" charset="0"/>
            </a:endParaRPr>
          </a:p>
        </p:txBody>
      </p:sp>
      <p:pic>
        <p:nvPicPr>
          <p:cNvPr id="14340" name="Picture 16" descr="Центры компетенции сертифицированного обучени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180022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Rectangle 6"/>
          <p:cNvSpPr>
            <a:spLocks noGrp="1" noChangeArrowheads="1"/>
          </p:cNvSpPr>
          <p:nvPr>
            <p:ph type="title" idx="4294967295"/>
          </p:nvPr>
        </p:nvSpPr>
        <p:spPr>
          <a:xfrm>
            <a:off x="1979613" y="4763"/>
            <a:ext cx="6768851" cy="792162"/>
          </a:xfrm>
        </p:spPr>
        <p:txBody>
          <a:bodyPr/>
          <a:lstStyle/>
          <a:p>
            <a:pPr algn="ctr"/>
            <a:r>
              <a:rPr lang="ru-RU" altLang="ru-RU" sz="2400" dirty="0" smtClean="0"/>
              <a:t>Курсы по "1С:ERP Управление предприятием 2"</a:t>
            </a:r>
          </a:p>
        </p:txBody>
      </p:sp>
      <p:sp>
        <p:nvSpPr>
          <p:cNvPr id="14342" name="Rectangle 7"/>
          <p:cNvSpPr>
            <a:spLocks noGrp="1" noChangeArrowheads="1"/>
          </p:cNvSpPr>
          <p:nvPr>
            <p:ph type="body" idx="4294967295"/>
          </p:nvPr>
        </p:nvSpPr>
        <p:spPr>
          <a:xfrm>
            <a:off x="0" y="836613"/>
            <a:ext cx="9417050" cy="4681537"/>
          </a:xfrm>
        </p:spPr>
        <p:txBody>
          <a:bodyPr/>
          <a:lstStyle/>
          <a:p>
            <a:pPr>
              <a:lnSpc>
                <a:spcPct val="70000"/>
              </a:lnSpc>
              <a:buFontTx/>
              <a:buNone/>
            </a:pPr>
            <a:r>
              <a:rPr lang="ru-RU" altLang="ru-RU" sz="1600" dirty="0" smtClean="0">
                <a:solidFill>
                  <a:schemeClr val="accent2"/>
                </a:solidFill>
              </a:rPr>
              <a:t>Концепция прикладного решения 1С:ERP (3 </a:t>
            </a:r>
            <a:r>
              <a:rPr lang="ru-RU" altLang="ru-RU" sz="1600" dirty="0" err="1" smtClean="0">
                <a:solidFill>
                  <a:schemeClr val="accent2"/>
                </a:solidFill>
              </a:rPr>
              <a:t>дн</a:t>
            </a:r>
            <a:r>
              <a:rPr lang="ru-RU" altLang="ru-RU" sz="1600" dirty="0" smtClean="0">
                <a:solidFill>
                  <a:schemeClr val="accent2"/>
                </a:solidFill>
              </a:rPr>
              <a:t>.)</a:t>
            </a:r>
          </a:p>
          <a:p>
            <a:pPr lvl="1">
              <a:lnSpc>
                <a:spcPct val="70000"/>
              </a:lnSpc>
            </a:pPr>
            <a:r>
              <a:rPr lang="ru-RU" altLang="ru-RU" sz="1600" dirty="0" smtClean="0"/>
              <a:t>про механизмы решения, архитектура, обзор функционала</a:t>
            </a:r>
          </a:p>
          <a:p>
            <a:pPr lvl="1">
              <a:lnSpc>
                <a:spcPct val="70000"/>
              </a:lnSpc>
            </a:pPr>
            <a:r>
              <a:rPr lang="ru-RU" altLang="ru-RU" sz="1600" dirty="0" smtClean="0"/>
              <a:t>для специалистов партнеров по внедрению, продажам, </a:t>
            </a:r>
            <a:br>
              <a:rPr lang="ru-RU" altLang="ru-RU" sz="1600" dirty="0" smtClean="0"/>
            </a:br>
            <a:r>
              <a:rPr lang="ru-RU" altLang="ru-RU" sz="1600" dirty="0" smtClean="0"/>
              <a:t>для пользователей </a:t>
            </a:r>
          </a:p>
          <a:p>
            <a:pPr>
              <a:lnSpc>
                <a:spcPct val="70000"/>
              </a:lnSpc>
              <a:buFontTx/>
              <a:buNone/>
            </a:pPr>
            <a:r>
              <a:rPr lang="ru-RU" altLang="ru-RU" sz="1600" dirty="0" smtClean="0">
                <a:solidFill>
                  <a:schemeClr val="accent2"/>
                </a:solidFill>
              </a:rPr>
              <a:t>Управление производством и ремонтами в 1С:ERP (4 </a:t>
            </a:r>
            <a:r>
              <a:rPr lang="ru-RU" altLang="ru-RU" sz="1600" dirty="0" err="1" smtClean="0">
                <a:solidFill>
                  <a:schemeClr val="accent2"/>
                </a:solidFill>
              </a:rPr>
              <a:t>дн</a:t>
            </a:r>
            <a:r>
              <a:rPr lang="ru-RU" altLang="ru-RU" sz="1600" dirty="0" smtClean="0">
                <a:solidFill>
                  <a:schemeClr val="accent2"/>
                </a:solidFill>
              </a:rPr>
              <a:t>.)</a:t>
            </a:r>
          </a:p>
          <a:p>
            <a:pPr lvl="1">
              <a:lnSpc>
                <a:spcPct val="70000"/>
              </a:lnSpc>
            </a:pPr>
            <a:r>
              <a:rPr lang="ru-RU" altLang="ru-RU" sz="1600" dirty="0" smtClean="0"/>
              <a:t>про НСИ, планирование производства, учет </a:t>
            </a:r>
          </a:p>
          <a:p>
            <a:pPr lvl="1">
              <a:lnSpc>
                <a:spcPct val="70000"/>
              </a:lnSpc>
            </a:pPr>
            <a:r>
              <a:rPr lang="ru-RU" altLang="ru-RU" sz="1600" dirty="0" smtClean="0"/>
              <a:t>для консультантов по производству, для пользователей ПДО и производства </a:t>
            </a:r>
          </a:p>
          <a:p>
            <a:pPr>
              <a:lnSpc>
                <a:spcPct val="70000"/>
              </a:lnSpc>
              <a:buFontTx/>
              <a:buNone/>
            </a:pPr>
            <a:r>
              <a:rPr lang="ru-RU" altLang="ru-RU" sz="1600" dirty="0" smtClean="0">
                <a:solidFill>
                  <a:schemeClr val="accent2"/>
                </a:solidFill>
              </a:rPr>
              <a:t>Управленческий учет затрат, финансовый результат в 1С:ERP (2 </a:t>
            </a:r>
            <a:r>
              <a:rPr lang="ru-RU" altLang="ru-RU" sz="1600" dirty="0" err="1" smtClean="0">
                <a:solidFill>
                  <a:schemeClr val="accent2"/>
                </a:solidFill>
              </a:rPr>
              <a:t>дн</a:t>
            </a:r>
            <a:r>
              <a:rPr lang="ru-RU" altLang="ru-RU" sz="1600" dirty="0" smtClean="0">
                <a:solidFill>
                  <a:schemeClr val="accent2"/>
                </a:solidFill>
              </a:rPr>
              <a:t>.)</a:t>
            </a:r>
          </a:p>
          <a:p>
            <a:pPr lvl="1">
              <a:lnSpc>
                <a:spcPct val="70000"/>
              </a:lnSpc>
            </a:pPr>
            <a:r>
              <a:rPr lang="ru-RU" altLang="ru-RU" sz="1600" dirty="0" smtClean="0"/>
              <a:t>про генератор финансовой отчетности, корпоративный учет, МСФО</a:t>
            </a:r>
          </a:p>
          <a:p>
            <a:pPr lvl="1">
              <a:lnSpc>
                <a:spcPct val="70000"/>
              </a:lnSpc>
            </a:pPr>
            <a:r>
              <a:rPr lang="ru-RU" altLang="ru-RU" sz="1600" dirty="0" smtClean="0"/>
              <a:t>для консультантов по упр. учету, для пользователей фин. и экономических служб</a:t>
            </a:r>
          </a:p>
          <a:p>
            <a:pPr>
              <a:lnSpc>
                <a:spcPct val="70000"/>
              </a:lnSpc>
              <a:buFontTx/>
              <a:buNone/>
            </a:pPr>
            <a:r>
              <a:rPr lang="ru-RU" altLang="ru-RU" sz="1600" dirty="0" smtClean="0">
                <a:solidFill>
                  <a:schemeClr val="accent2"/>
                </a:solidFill>
              </a:rPr>
              <a:t>Ведение учета и составление отчетности по МСФО (2 </a:t>
            </a:r>
            <a:r>
              <a:rPr lang="ru-RU" altLang="ru-RU" sz="1600" dirty="0" err="1" smtClean="0">
                <a:solidFill>
                  <a:schemeClr val="accent2"/>
                </a:solidFill>
              </a:rPr>
              <a:t>дн</a:t>
            </a:r>
            <a:r>
              <a:rPr lang="ru-RU" altLang="ru-RU" sz="1600" dirty="0" smtClean="0">
                <a:solidFill>
                  <a:schemeClr val="accent2"/>
                </a:solidFill>
              </a:rPr>
              <a:t>.)</a:t>
            </a:r>
          </a:p>
          <a:p>
            <a:pPr lvl="1">
              <a:lnSpc>
                <a:spcPct val="70000"/>
              </a:lnSpc>
            </a:pPr>
            <a:r>
              <a:rPr lang="ru-RU" altLang="ru-RU" sz="1600" dirty="0" smtClean="0"/>
              <a:t>про генератор финансовой отчетности, корпоративный учет, МСФО</a:t>
            </a:r>
          </a:p>
          <a:p>
            <a:pPr lvl="1">
              <a:lnSpc>
                <a:spcPct val="70000"/>
              </a:lnSpc>
            </a:pPr>
            <a:r>
              <a:rPr lang="ru-RU" altLang="ru-RU" sz="1600" dirty="0" smtClean="0"/>
              <a:t>для консультантов по упр. учету, для пользователей фин. и экономических служб</a:t>
            </a:r>
          </a:p>
          <a:p>
            <a:pPr>
              <a:lnSpc>
                <a:spcPct val="70000"/>
              </a:lnSpc>
              <a:buFontTx/>
              <a:buNone/>
            </a:pPr>
            <a:r>
              <a:rPr lang="ru-RU" altLang="ru-RU" sz="1600" dirty="0" smtClean="0">
                <a:solidFill>
                  <a:schemeClr val="accent2"/>
                </a:solidFill>
              </a:rPr>
              <a:t>Бюджетирование (3 </a:t>
            </a:r>
            <a:r>
              <a:rPr lang="ru-RU" altLang="ru-RU" sz="1600" dirty="0" err="1" smtClean="0">
                <a:solidFill>
                  <a:schemeClr val="accent2"/>
                </a:solidFill>
              </a:rPr>
              <a:t>дн</a:t>
            </a:r>
            <a:r>
              <a:rPr lang="ru-RU" altLang="ru-RU" sz="1600" dirty="0" smtClean="0">
                <a:solidFill>
                  <a:schemeClr val="accent2"/>
                </a:solidFill>
              </a:rPr>
              <a:t>.) </a:t>
            </a:r>
          </a:p>
          <a:p>
            <a:pPr lvl="1">
              <a:lnSpc>
                <a:spcPct val="70000"/>
              </a:lnSpc>
            </a:pPr>
            <a:r>
              <a:rPr lang="ru-RU" altLang="ru-RU" sz="1600" dirty="0" smtClean="0"/>
              <a:t>про ЦФО, регламенты, показатели эффективности</a:t>
            </a:r>
          </a:p>
          <a:p>
            <a:pPr lvl="1">
              <a:lnSpc>
                <a:spcPct val="70000"/>
              </a:lnSpc>
            </a:pPr>
            <a:r>
              <a:rPr lang="ru-RU" altLang="ru-RU" sz="1600" dirty="0" smtClean="0"/>
              <a:t>для консультантов по упр. учету, для пользователей фин. и экономических служб</a:t>
            </a:r>
          </a:p>
          <a:p>
            <a:pPr>
              <a:lnSpc>
                <a:spcPct val="70000"/>
              </a:lnSpc>
              <a:buFontTx/>
              <a:buNone/>
            </a:pPr>
            <a:r>
              <a:rPr lang="ru-RU" altLang="ru-RU" sz="1600" dirty="0" smtClean="0">
                <a:solidFill>
                  <a:schemeClr val="accent2"/>
                </a:solidFill>
              </a:rPr>
              <a:t>Регламентированный учет (3 </a:t>
            </a:r>
            <a:r>
              <a:rPr lang="ru-RU" altLang="ru-RU" sz="1600" dirty="0" err="1" smtClean="0">
                <a:solidFill>
                  <a:schemeClr val="accent2"/>
                </a:solidFill>
              </a:rPr>
              <a:t>дн</a:t>
            </a:r>
            <a:r>
              <a:rPr lang="ru-RU" altLang="ru-RU" sz="1600" dirty="0" smtClean="0">
                <a:solidFill>
                  <a:schemeClr val="accent2"/>
                </a:solidFill>
              </a:rPr>
              <a:t>.)</a:t>
            </a:r>
          </a:p>
          <a:p>
            <a:pPr lvl="1">
              <a:lnSpc>
                <a:spcPct val="70000"/>
              </a:lnSpc>
            </a:pPr>
            <a:r>
              <a:rPr lang="ru-RU" altLang="ru-RU" sz="1600" dirty="0" smtClean="0"/>
              <a:t>про регламентированный учет, налогообложение, бухгалтерская отчетность</a:t>
            </a:r>
          </a:p>
          <a:p>
            <a:pPr lvl="1">
              <a:lnSpc>
                <a:spcPct val="70000"/>
              </a:lnSpc>
            </a:pPr>
            <a:r>
              <a:rPr lang="ru-RU" altLang="ru-RU" sz="1600" dirty="0" smtClean="0"/>
              <a:t>для консультантов по </a:t>
            </a:r>
            <a:r>
              <a:rPr lang="ru-RU" altLang="ru-RU" sz="1600" dirty="0" err="1" smtClean="0"/>
              <a:t>регл</a:t>
            </a:r>
            <a:r>
              <a:rPr lang="ru-RU" altLang="ru-RU" sz="1600" dirty="0" smtClean="0"/>
              <a:t>. учету</a:t>
            </a:r>
          </a:p>
          <a:p>
            <a:pPr>
              <a:lnSpc>
                <a:spcPct val="70000"/>
              </a:lnSpc>
              <a:buFontTx/>
              <a:buNone/>
            </a:pPr>
            <a:r>
              <a:rPr lang="ru-RU" altLang="ru-RU" sz="1600" dirty="0" smtClean="0">
                <a:solidFill>
                  <a:schemeClr val="accent2"/>
                </a:solidFill>
              </a:rPr>
              <a:t>Курс: Концепция прикладного решения "1С:ERP Управление предприятием 2"  (онлайн, видео-курс)</a:t>
            </a:r>
          </a:p>
        </p:txBody>
      </p:sp>
      <p:sp>
        <p:nvSpPr>
          <p:cNvPr id="14343" name="Rectangle 7"/>
          <p:cNvSpPr>
            <a:spLocks noChangeArrowheads="1"/>
          </p:cNvSpPr>
          <p:nvPr/>
        </p:nvSpPr>
        <p:spPr bwMode="auto">
          <a:xfrm>
            <a:off x="27026" y="5429026"/>
            <a:ext cx="9118600" cy="387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539750" indent="-285750" eaLnBrk="0" hangingPunct="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spcAft>
                <a:spcPts val="600"/>
              </a:spcAft>
              <a:buFont typeface="Symbol" pitchFamily="18" charset="2"/>
              <a:buNone/>
            </a:pPr>
            <a:r>
              <a:rPr lang="ru-RU" altLang="ru-RU" sz="1200" b="1" dirty="0" smtClean="0">
                <a:solidFill>
                  <a:srgbClr val="0D0D0D"/>
                </a:solidFill>
              </a:rPr>
              <a:t>1С:Учебный </a:t>
            </a:r>
            <a:r>
              <a:rPr lang="ru-RU" altLang="ru-RU" sz="1200" b="1" dirty="0">
                <a:solidFill>
                  <a:srgbClr val="0D0D0D"/>
                </a:solidFill>
              </a:rPr>
              <a:t>центр совместно с партнерами начали проводить трансляции очных курсов  в режиме онлайн (</a:t>
            </a:r>
            <a:r>
              <a:rPr lang="ru-RU" altLang="ru-RU" sz="1200" b="1" dirty="0" err="1">
                <a:solidFill>
                  <a:srgbClr val="0D0D0D"/>
                </a:solidFill>
              </a:rPr>
              <a:t>web</a:t>
            </a:r>
            <a:r>
              <a:rPr lang="ru-RU" altLang="ru-RU" sz="1200" b="1" dirty="0">
                <a:solidFill>
                  <a:srgbClr val="0D0D0D"/>
                </a:solidFill>
              </a:rPr>
              <a:t>-конференции). Курсы транслируются через интернет в учебные классы региональных дистрибьюторов или ЦСО.</a:t>
            </a:r>
          </a:p>
        </p:txBody>
      </p:sp>
      <p:sp>
        <p:nvSpPr>
          <p:cNvPr id="14344" name="Rectangle 8"/>
          <p:cNvSpPr>
            <a:spLocks noChangeArrowheads="1"/>
          </p:cNvSpPr>
          <p:nvPr/>
        </p:nvSpPr>
        <p:spPr bwMode="auto">
          <a:xfrm>
            <a:off x="179388" y="5949950"/>
            <a:ext cx="7038975" cy="433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81000" indent="-381000" eaLnBrk="0" hangingPunct="0"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 eaLnBrk="1" hangingPunct="1">
              <a:lnSpc>
                <a:spcPct val="45000"/>
              </a:lnSpc>
              <a:spcBef>
                <a:spcPct val="50000"/>
              </a:spcBef>
              <a:buClrTx/>
              <a:buSzPct val="120000"/>
              <a:buFontTx/>
              <a:buNone/>
            </a:pPr>
            <a:r>
              <a:rPr lang="ru-RU" altLang="ru-RU" sz="1600" b="0" dirty="0">
                <a:solidFill>
                  <a:srgbClr val="0D0D0D"/>
                </a:solidFill>
              </a:rPr>
              <a:t>Полный список курсов, включая интернет-обучение и самоучители</a:t>
            </a:r>
            <a:r>
              <a:rPr lang="ru-RU" altLang="ru-RU" sz="1600" dirty="0"/>
              <a:t>:</a:t>
            </a:r>
          </a:p>
          <a:p>
            <a:pPr eaLnBrk="1" hangingPunct="1">
              <a:lnSpc>
                <a:spcPct val="45000"/>
              </a:lnSpc>
              <a:spcBef>
                <a:spcPct val="50000"/>
              </a:spcBef>
              <a:buClrTx/>
              <a:buSzPct val="120000"/>
              <a:buFontTx/>
              <a:buNone/>
            </a:pPr>
            <a:r>
              <a:rPr lang="en-US" altLang="ru-RU" sz="1600" b="0" u="sng" dirty="0">
                <a:solidFill>
                  <a:srgbClr val="003399"/>
                </a:solidFill>
              </a:rPr>
              <a:t>http://v8.1c.ru/metod/Methodical_Courses_ERP.htm</a:t>
            </a:r>
            <a:endParaRPr lang="ru-RU" altLang="ru-RU" sz="1600" b="0" u="sng" dirty="0">
              <a:solidFill>
                <a:srgbClr val="00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89275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1547665" y="152400"/>
            <a:ext cx="4032448" cy="1081088"/>
          </a:xfrm>
        </p:spPr>
        <p:txBody>
          <a:bodyPr/>
          <a:lstStyle/>
          <a:p>
            <a:r>
              <a:rPr lang="ru-RU" altLang="ru-RU" dirty="0" err="1" smtClean="0"/>
              <a:t>Профстандарты</a:t>
            </a:r>
            <a:endParaRPr lang="ru-RU" altLang="ru-RU" dirty="0" smtClean="0"/>
          </a:p>
        </p:txBody>
      </p:sp>
      <p:sp>
        <p:nvSpPr>
          <p:cNvPr id="3075" name="Объект 2"/>
          <p:cNvSpPr>
            <a:spLocks noGrp="1"/>
          </p:cNvSpPr>
          <p:nvPr>
            <p:ph idx="1"/>
          </p:nvPr>
        </p:nvSpPr>
        <p:spPr>
          <a:xfrm>
            <a:off x="142875" y="1520825"/>
            <a:ext cx="8940800" cy="5300663"/>
          </a:xfrm>
        </p:spPr>
        <p:txBody>
          <a:bodyPr/>
          <a:lstStyle/>
          <a:p>
            <a:pPr marL="0" indent="0">
              <a:spcBef>
                <a:spcPct val="0"/>
              </a:spcBef>
            </a:pPr>
            <a:r>
              <a:rPr lang="ru-RU" altLang="ru-RU" sz="1800" b="1" dirty="0" smtClean="0"/>
              <a:t>№122-ФЗ "О внесении изменений в Трудовой кодекс РФ" от 02.05.2015 г.,  ст.11 и 73 №273-ФЗ "Об образовании в РФ".</a:t>
            </a:r>
          </a:p>
          <a:p>
            <a:pPr marL="0" indent="0">
              <a:spcBef>
                <a:spcPct val="0"/>
              </a:spcBef>
            </a:pPr>
            <a:r>
              <a:rPr lang="ru-RU" altLang="ru-RU" sz="1800" b="1" dirty="0" smtClean="0">
                <a:solidFill>
                  <a:srgbClr val="0070C0"/>
                </a:solidFill>
              </a:rPr>
              <a:t>Переход</a:t>
            </a:r>
            <a:r>
              <a:rPr lang="ru-RU" altLang="ru-RU" sz="1800" b="1" dirty="0" smtClean="0"/>
              <a:t> на новые стандарты </a:t>
            </a:r>
            <a:r>
              <a:rPr lang="ru-RU" altLang="ru-RU" sz="1800" b="1" dirty="0" smtClean="0">
                <a:solidFill>
                  <a:srgbClr val="0070C0"/>
                </a:solidFill>
              </a:rPr>
              <a:t>до 01.01.2020 г. </a:t>
            </a:r>
            <a:r>
              <a:rPr lang="ru-RU" altLang="ru-RU" sz="1800" b="1" dirty="0" smtClean="0"/>
              <a:t>(Постановление правительства РФ №584 от 27.06.2016 г.).</a:t>
            </a:r>
          </a:p>
          <a:p>
            <a:pPr marL="0" indent="0">
              <a:spcBef>
                <a:spcPct val="0"/>
              </a:spcBef>
            </a:pPr>
            <a:r>
              <a:rPr lang="ru-RU" altLang="ru-RU" sz="1800" b="1" dirty="0" smtClean="0"/>
              <a:t>До начала 2020 г. работодатель осуществляет выбор того документа, который подлежит применению в образовательном учреждении.</a:t>
            </a:r>
          </a:p>
          <a:p>
            <a:pPr marL="0" indent="0">
              <a:spcBef>
                <a:spcPct val="0"/>
              </a:spcBef>
            </a:pPr>
            <a:r>
              <a:rPr lang="ru-RU" altLang="ru-RU" sz="1800" b="1" dirty="0" smtClean="0"/>
              <a:t>К концу переходного периода планы должны быть реализованы, </a:t>
            </a:r>
            <a:r>
              <a:rPr lang="en-US" altLang="ru-RU" sz="1800" b="1" dirty="0" smtClean="0"/>
              <a:t/>
            </a:r>
            <a:br>
              <a:rPr lang="en-US" altLang="ru-RU" sz="1800" b="1" dirty="0" smtClean="0"/>
            </a:br>
            <a:r>
              <a:rPr lang="ru-RU" altLang="ru-RU" sz="1800" b="1" dirty="0" smtClean="0"/>
              <a:t>а </a:t>
            </a:r>
            <a:r>
              <a:rPr lang="ru-RU" altLang="ru-RU" sz="1800" b="1" dirty="0" smtClean="0">
                <a:solidFill>
                  <a:srgbClr val="0070C0"/>
                </a:solidFill>
              </a:rPr>
              <a:t>все педагогические работники </a:t>
            </a:r>
            <a:r>
              <a:rPr lang="ru-RU" altLang="ru-RU" sz="1800" b="1" dirty="0" smtClean="0">
                <a:solidFill>
                  <a:schemeClr val="tx1"/>
                </a:solidFill>
              </a:rPr>
              <a:t>образовательного учреждения </a:t>
            </a:r>
            <a:r>
              <a:rPr lang="en-US" altLang="ru-RU" sz="1800" b="1" dirty="0" smtClean="0">
                <a:solidFill>
                  <a:srgbClr val="0070C0"/>
                </a:solidFill>
              </a:rPr>
              <a:t/>
            </a:r>
            <a:br>
              <a:rPr lang="en-US" altLang="ru-RU" sz="1800" b="1" dirty="0" smtClean="0">
                <a:solidFill>
                  <a:srgbClr val="0070C0"/>
                </a:solidFill>
              </a:rPr>
            </a:br>
            <a:r>
              <a:rPr lang="ru-RU" altLang="ru-RU" sz="1800" b="1" dirty="0" smtClean="0"/>
              <a:t>должны </a:t>
            </a:r>
            <a:r>
              <a:rPr lang="ru-RU" altLang="ru-RU" sz="1800" b="1" dirty="0" smtClean="0">
                <a:solidFill>
                  <a:srgbClr val="0070C0"/>
                </a:solidFill>
              </a:rPr>
              <a:t>соответствовать требованиям </a:t>
            </a:r>
            <a:r>
              <a:rPr lang="ru-RU" altLang="ru-RU" sz="1800" b="1" dirty="0" err="1" smtClean="0">
                <a:solidFill>
                  <a:srgbClr val="0070C0"/>
                </a:solidFill>
              </a:rPr>
              <a:t>профстандарта</a:t>
            </a:r>
            <a:r>
              <a:rPr lang="ru-RU" altLang="ru-RU" sz="1800" b="1" dirty="0" smtClean="0">
                <a:solidFill>
                  <a:srgbClr val="0070C0"/>
                </a:solidFill>
              </a:rPr>
              <a:t>.</a:t>
            </a:r>
            <a:endParaRPr lang="ru-RU" altLang="ru-RU" sz="1800" b="1" dirty="0" smtClean="0"/>
          </a:p>
          <a:p>
            <a:pPr marL="0" indent="0">
              <a:spcBef>
                <a:spcPct val="0"/>
              </a:spcBef>
            </a:pPr>
            <a:r>
              <a:rPr lang="ru-RU" altLang="ru-RU" sz="1800" b="1" dirty="0" smtClean="0"/>
              <a:t>Владение </a:t>
            </a:r>
            <a:r>
              <a:rPr lang="ru-RU" altLang="ru-RU" sz="1800" b="1" dirty="0" smtClean="0">
                <a:solidFill>
                  <a:srgbClr val="0070C0"/>
                </a:solidFill>
              </a:rPr>
              <a:t>ИКТ-компетенциями</a:t>
            </a:r>
            <a:r>
              <a:rPr lang="ru-RU" altLang="ru-RU" sz="1800" b="1" dirty="0" smtClean="0"/>
              <a:t> рассматривается как часть того, </a:t>
            </a:r>
            <a:br>
              <a:rPr lang="ru-RU" altLang="ru-RU" sz="1800" b="1" dirty="0" smtClean="0"/>
            </a:br>
            <a:r>
              <a:rPr lang="ru-RU" altLang="ru-RU" sz="1800" b="1" dirty="0" smtClean="0"/>
              <a:t>что должен педагог по части "обучение".</a:t>
            </a:r>
          </a:p>
          <a:p>
            <a:pPr marL="0" indent="0">
              <a:spcBef>
                <a:spcPct val="0"/>
              </a:spcBef>
            </a:pPr>
            <a:r>
              <a:rPr lang="ru-RU" altLang="ru-RU" sz="1800" b="1" dirty="0" smtClean="0"/>
              <a:t>Профессиональная ИКТ-компетентность включает в себя:</a:t>
            </a:r>
          </a:p>
          <a:p>
            <a:pPr marL="815975" lvl="4" indent="-285750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ru-RU" altLang="ru-RU" sz="1600" b="1" dirty="0" err="1" smtClean="0">
                <a:solidFill>
                  <a:srgbClr val="0070C0"/>
                </a:solidFill>
              </a:rPr>
              <a:t>общепользовательскую</a:t>
            </a:r>
            <a:r>
              <a:rPr lang="ru-RU" altLang="ru-RU" sz="1600" b="1" dirty="0" smtClean="0">
                <a:solidFill>
                  <a:srgbClr val="0070C0"/>
                </a:solidFill>
              </a:rPr>
              <a:t>, </a:t>
            </a:r>
          </a:p>
          <a:p>
            <a:pPr marL="815975" lvl="4" indent="-285750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ru-RU" altLang="ru-RU" sz="1600" b="1" dirty="0" smtClean="0">
                <a:solidFill>
                  <a:srgbClr val="0070C0"/>
                </a:solidFill>
              </a:rPr>
              <a:t>общепедагогическую,</a:t>
            </a:r>
          </a:p>
          <a:p>
            <a:pPr marL="815975" lvl="4" indent="-285750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ru-RU" altLang="ru-RU" sz="1600" b="1" dirty="0" smtClean="0">
                <a:solidFill>
                  <a:srgbClr val="0070C0"/>
                </a:solidFill>
              </a:rPr>
              <a:t>предметно-педагогическую. </a:t>
            </a:r>
          </a:p>
        </p:txBody>
      </p:sp>
      <p:pic>
        <p:nvPicPr>
          <p:cNvPr id="3076" name="Picture 2" descr="Картинки по запросу профстандар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07" b="29686"/>
          <a:stretch>
            <a:fillRect/>
          </a:stretch>
        </p:blipFill>
        <p:spPr bwMode="auto">
          <a:xfrm>
            <a:off x="5759450" y="71438"/>
            <a:ext cx="3324225" cy="1233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TextBox 4"/>
          <p:cNvSpPr>
            <a:spLocks noChangeArrowheads="1"/>
          </p:cNvSpPr>
          <p:nvPr/>
        </p:nvSpPr>
        <p:spPr bwMode="auto">
          <a:xfrm>
            <a:off x="4535488" y="5756275"/>
            <a:ext cx="3636962" cy="733425"/>
          </a:xfrm>
          <a:prstGeom prst="leftArrow">
            <a:avLst>
              <a:gd name="adj1" fmla="val 50000"/>
              <a:gd name="adj2" fmla="val 50002"/>
            </a:avLst>
          </a:prstGeom>
          <a:solidFill>
            <a:srgbClr val="FFFF00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000" b="1">
                <a:solidFill>
                  <a:srgbClr val="008000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000" b="1">
                <a:solidFill>
                  <a:srgbClr val="008000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000" b="1">
                <a:solidFill>
                  <a:srgbClr val="008000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000" b="1">
                <a:solidFill>
                  <a:srgbClr val="008000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000" b="1">
                <a:solidFill>
                  <a:srgbClr val="008000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ru-RU" altLang="ru-RU" sz="1800">
                <a:solidFill>
                  <a:schemeClr val="tx1"/>
                </a:solidFill>
              </a:rPr>
              <a:t>ИКТ-квалификация</a:t>
            </a:r>
          </a:p>
        </p:txBody>
      </p:sp>
    </p:spTree>
    <p:extLst>
      <p:ext uri="{BB962C8B-B14F-4D97-AF65-F5344CB8AC3E}">
        <p14:creationId xmlns:p14="http://schemas.microsoft.com/office/powerpoint/2010/main" val="4192352340"/>
      </p:ext>
    </p:extLst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9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428750"/>
            <a:ext cx="6732588" cy="1219200"/>
          </a:xfrm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buClr>
                <a:srgbClr val="FF0000"/>
              </a:buClr>
              <a:buSzPct val="120000"/>
              <a:buFontTx/>
              <a:buNone/>
            </a:pPr>
            <a:endParaRPr lang="ru-RU" altLang="ru-RU" sz="1600" dirty="0" smtClean="0"/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buClr>
                <a:srgbClr val="FF0000"/>
              </a:buClr>
              <a:buSzPct val="120000"/>
              <a:buFontTx/>
              <a:buNone/>
            </a:pPr>
            <a:endParaRPr lang="ru-RU" altLang="ru-RU" sz="1600" dirty="0" smtClean="0"/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745029" y="332655"/>
            <a:ext cx="5041900" cy="360041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altLang="ru-RU" dirty="0" smtClean="0"/>
              <a:t>Преподавание  </a:t>
            </a:r>
            <a:r>
              <a:rPr lang="en-US" altLang="ru-RU" dirty="0" smtClean="0"/>
              <a:t>ERP</a:t>
            </a:r>
            <a:br>
              <a:rPr lang="en-US" altLang="ru-RU" dirty="0" smtClean="0"/>
            </a:br>
            <a:endParaRPr lang="ru-RU" altLang="ru-RU" dirty="0" smtClean="0"/>
          </a:p>
        </p:txBody>
      </p:sp>
      <p:sp>
        <p:nvSpPr>
          <p:cNvPr id="15364" name="Rectangle 3"/>
          <p:cNvSpPr>
            <a:spLocks noChangeArrowheads="1"/>
          </p:cNvSpPr>
          <p:nvPr/>
        </p:nvSpPr>
        <p:spPr bwMode="auto">
          <a:xfrm>
            <a:off x="6871" y="3356992"/>
            <a:ext cx="9115425" cy="302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0"/>
              </a:spcBef>
              <a:spcAft>
                <a:spcPct val="15000"/>
              </a:spcAft>
            </a:pPr>
            <a:endParaRPr lang="ru-RU" altLang="ru-RU" sz="1600" b="0">
              <a:cs typeface="Arial" charset="0"/>
            </a:endParaRPr>
          </a:p>
        </p:txBody>
      </p:sp>
      <p:sp>
        <p:nvSpPr>
          <p:cNvPr id="15366" name="Rectangle 49"/>
          <p:cNvSpPr>
            <a:spLocks noChangeArrowheads="1"/>
          </p:cNvSpPr>
          <p:nvPr/>
        </p:nvSpPr>
        <p:spPr bwMode="auto">
          <a:xfrm>
            <a:off x="115888" y="1949450"/>
            <a:ext cx="4716462" cy="215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Clr>
                <a:srgbClr val="FF0000"/>
              </a:buClr>
              <a:buSzPct val="120000"/>
              <a:buFontTx/>
              <a:buNone/>
            </a:pPr>
            <a:endParaRPr lang="ru-RU" altLang="ru-RU" sz="1600" b="0">
              <a:cs typeface="Arial" charset="0"/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Clr>
                <a:srgbClr val="FF0000"/>
              </a:buClr>
              <a:buSzPct val="120000"/>
              <a:buFontTx/>
              <a:buNone/>
            </a:pPr>
            <a:endParaRPr lang="ru-RU" altLang="ru-RU" sz="1600" b="0">
              <a:cs typeface="Arial" charset="0"/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Clr>
                <a:srgbClr val="FF0000"/>
              </a:buClr>
              <a:buSzPct val="120000"/>
              <a:buFontTx/>
              <a:buNone/>
            </a:pPr>
            <a:endParaRPr lang="ru-RU" altLang="ru-RU" sz="1600" b="0">
              <a:cs typeface="Arial" charset="0"/>
            </a:endParaRPr>
          </a:p>
        </p:txBody>
      </p:sp>
      <p:sp>
        <p:nvSpPr>
          <p:cNvPr id="15367" name="Rectangle 7"/>
          <p:cNvSpPr>
            <a:spLocks noChangeArrowheads="1"/>
          </p:cNvSpPr>
          <p:nvPr/>
        </p:nvSpPr>
        <p:spPr bwMode="auto">
          <a:xfrm>
            <a:off x="251520" y="1410841"/>
            <a:ext cx="6408713" cy="1274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81000" indent="-381000" eaLnBrk="0" hangingPunct="0"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Clr>
                <a:srgbClr val="FF0000"/>
              </a:buClr>
              <a:buSzPct val="120000"/>
              <a:buFontTx/>
              <a:buNone/>
            </a:pPr>
            <a:r>
              <a:rPr lang="ru-RU" altLang="ru-RU" sz="1600" b="0" dirty="0"/>
              <a:t>	</a:t>
            </a:r>
            <a:r>
              <a:rPr lang="ru-RU" altLang="ru-RU" sz="1600" b="1" dirty="0"/>
              <a:t>Наша официально объявленная мечта: выпустить комплект </a:t>
            </a:r>
            <a:r>
              <a:rPr lang="ru-RU" altLang="ru-RU" sz="1600" b="1" dirty="0" smtClean="0"/>
              <a:t>материалов </a:t>
            </a:r>
            <a:r>
              <a:rPr lang="ru-RU" altLang="ru-RU" sz="1600" b="1" dirty="0"/>
              <a:t>по функциональным системам </a:t>
            </a:r>
            <a:r>
              <a:rPr lang="en-US" altLang="ru-RU" sz="1600" b="1" dirty="0"/>
              <a:t>ERP</a:t>
            </a:r>
            <a:r>
              <a:rPr lang="ru-RU" altLang="ru-RU" sz="1600" b="1" dirty="0"/>
              <a:t>, </a:t>
            </a:r>
            <a:r>
              <a:rPr lang="ru-RU" altLang="ru-RU" sz="1600" b="1" dirty="0" smtClean="0"/>
              <a:t>с </a:t>
            </a:r>
            <a:r>
              <a:rPr lang="ru-RU" altLang="ru-RU" sz="1600" b="1" dirty="0"/>
              <a:t>внятным изложением методов и алгоритмов </a:t>
            </a:r>
            <a:r>
              <a:rPr lang="ru-RU" altLang="ru-RU" sz="1600" b="1" dirty="0" smtClean="0"/>
              <a:t>автоматизированного </a:t>
            </a:r>
            <a:r>
              <a:rPr lang="ru-RU" altLang="ru-RU" sz="1600" b="1" dirty="0"/>
              <a:t>управления </a:t>
            </a:r>
            <a:r>
              <a:rPr lang="ru-RU" altLang="ru-RU" sz="1600" b="1" dirty="0" smtClean="0"/>
              <a:t>предприятием, и описанием того, как стоящие перед специалистами задачи можно решать с помощью программных продуктов</a:t>
            </a:r>
            <a:endParaRPr lang="ru-RU" altLang="ru-RU" sz="1600" b="1" dirty="0"/>
          </a:p>
        </p:txBody>
      </p:sp>
      <p:sp>
        <p:nvSpPr>
          <p:cNvPr id="15368" name="Rectangle 8"/>
          <p:cNvSpPr>
            <a:spLocks noChangeArrowheads="1"/>
          </p:cNvSpPr>
          <p:nvPr/>
        </p:nvSpPr>
        <p:spPr bwMode="auto">
          <a:xfrm>
            <a:off x="251520" y="3140968"/>
            <a:ext cx="8864600" cy="3194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81000" indent="-381000" eaLnBrk="0" hangingPunct="0"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 eaLnBrk="1" hangingPunct="1">
              <a:lnSpc>
                <a:spcPct val="80000"/>
              </a:lnSpc>
              <a:buSzPct val="120000"/>
            </a:pPr>
            <a:r>
              <a:rPr lang="ru-RU" altLang="ru-RU" sz="1600" b="1" dirty="0"/>
              <a:t>Управленческий учет, мониторинг и анализ показателей деятельности предприятия </a:t>
            </a:r>
          </a:p>
          <a:p>
            <a:pPr eaLnBrk="1" hangingPunct="1">
              <a:lnSpc>
                <a:spcPct val="80000"/>
              </a:lnSpc>
              <a:buSzPct val="120000"/>
            </a:pPr>
            <a:r>
              <a:rPr lang="ru-RU" altLang="ru-RU" sz="1600" b="1" dirty="0"/>
              <a:t>Технологическая и организационная подготовка производства </a:t>
            </a:r>
          </a:p>
          <a:p>
            <a:pPr eaLnBrk="1" hangingPunct="1">
              <a:lnSpc>
                <a:spcPct val="80000"/>
              </a:lnSpc>
              <a:buSzPct val="120000"/>
            </a:pPr>
            <a:r>
              <a:rPr lang="ru-RU" altLang="ru-RU" sz="1600" b="1" dirty="0"/>
              <a:t>Управление производством: планирование и диспетчеризация</a:t>
            </a:r>
          </a:p>
          <a:p>
            <a:pPr eaLnBrk="1" hangingPunct="1">
              <a:lnSpc>
                <a:spcPct val="80000"/>
              </a:lnSpc>
              <a:buSzPct val="120000"/>
            </a:pPr>
            <a:r>
              <a:rPr lang="ru-RU" altLang="ru-RU" sz="1600" b="1" dirty="0"/>
              <a:t>Организация ремонтов и технического обслуживания оборудования</a:t>
            </a:r>
          </a:p>
          <a:p>
            <a:pPr eaLnBrk="1" hangingPunct="1">
              <a:lnSpc>
                <a:spcPct val="80000"/>
              </a:lnSpc>
              <a:buSzPct val="120000"/>
            </a:pPr>
            <a:r>
              <a:rPr lang="ru-RU" altLang="ru-RU" sz="1600" b="1" dirty="0"/>
              <a:t>Управление затратами и расчет себестоимости  </a:t>
            </a:r>
          </a:p>
          <a:p>
            <a:pPr eaLnBrk="1" hangingPunct="1">
              <a:lnSpc>
                <a:spcPct val="80000"/>
              </a:lnSpc>
              <a:buSzPct val="120000"/>
            </a:pPr>
            <a:r>
              <a:rPr lang="ru-RU" altLang="ru-RU" sz="1600" b="1" dirty="0"/>
              <a:t>Финансовое планирование и </a:t>
            </a:r>
            <a:r>
              <a:rPr lang="ru-RU" altLang="ru-RU" sz="1600" b="1" dirty="0" err="1"/>
              <a:t>бюджетрирование</a:t>
            </a:r>
            <a:r>
              <a:rPr lang="ru-RU" altLang="ru-RU" sz="1600" b="1" dirty="0"/>
              <a:t> </a:t>
            </a:r>
          </a:p>
          <a:p>
            <a:pPr eaLnBrk="1" hangingPunct="1">
              <a:lnSpc>
                <a:spcPct val="80000"/>
              </a:lnSpc>
              <a:buSzPct val="120000"/>
            </a:pPr>
            <a:r>
              <a:rPr lang="ru-RU" altLang="ru-RU" sz="1600" b="1" dirty="0"/>
              <a:t>Организация работы бухгалтерской службы </a:t>
            </a:r>
          </a:p>
          <a:p>
            <a:pPr eaLnBrk="1" hangingPunct="1">
              <a:lnSpc>
                <a:spcPct val="80000"/>
              </a:lnSpc>
              <a:buSzPct val="120000"/>
            </a:pPr>
            <a:r>
              <a:rPr lang="ru-RU" altLang="ru-RU" sz="1600" b="1" dirty="0"/>
              <a:t>Управление человеческими ресурсами </a:t>
            </a:r>
          </a:p>
          <a:p>
            <a:pPr eaLnBrk="1" hangingPunct="1">
              <a:lnSpc>
                <a:spcPct val="80000"/>
              </a:lnSpc>
              <a:buSzPct val="120000"/>
            </a:pPr>
            <a:r>
              <a:rPr lang="ru-RU" altLang="ru-RU" sz="1600" b="1" dirty="0"/>
              <a:t>Организация материально - технического снабжения</a:t>
            </a:r>
          </a:p>
          <a:p>
            <a:pPr eaLnBrk="1" hangingPunct="1">
              <a:lnSpc>
                <a:spcPct val="80000"/>
              </a:lnSpc>
              <a:buSzPct val="120000"/>
            </a:pPr>
            <a:r>
              <a:rPr lang="ru-RU" altLang="ru-RU" sz="1600" b="1" dirty="0"/>
              <a:t>Управление складским хозяйством </a:t>
            </a:r>
          </a:p>
          <a:p>
            <a:pPr eaLnBrk="1" hangingPunct="1">
              <a:lnSpc>
                <a:spcPct val="80000"/>
              </a:lnSpc>
              <a:buSzPct val="120000"/>
            </a:pPr>
            <a:r>
              <a:rPr lang="ru-RU" altLang="ru-RU" sz="1600" b="1" dirty="0"/>
              <a:t>Управление продажами и взаимоотношением с клиентами</a:t>
            </a:r>
          </a:p>
          <a:p>
            <a:pPr eaLnBrk="1" hangingPunct="1">
              <a:lnSpc>
                <a:spcPct val="80000"/>
              </a:lnSpc>
              <a:buSzPct val="120000"/>
            </a:pPr>
            <a:r>
              <a:rPr lang="ru-RU" altLang="ru-RU" sz="1600" b="1" dirty="0"/>
              <a:t>Управление маркетингом и сбытом</a:t>
            </a:r>
          </a:p>
        </p:txBody>
      </p:sp>
      <p:sp>
        <p:nvSpPr>
          <p:cNvPr id="15369" name="Rectangle 9"/>
          <p:cNvSpPr>
            <a:spLocks noChangeArrowheads="1"/>
          </p:cNvSpPr>
          <p:nvPr/>
        </p:nvSpPr>
        <p:spPr bwMode="auto">
          <a:xfrm>
            <a:off x="539552" y="2802414"/>
            <a:ext cx="377231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81000" indent="-381000" eaLnBrk="0" hangingPunct="0"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600" b="0" dirty="0">
                <a:solidFill>
                  <a:schemeClr val="accent2"/>
                </a:solidFill>
              </a:rPr>
              <a:t>	</a:t>
            </a:r>
            <a:r>
              <a:rPr lang="ru-RU" altLang="ru-RU" sz="1600" b="1" dirty="0" smtClean="0">
                <a:solidFill>
                  <a:schemeClr val="accent2"/>
                </a:solidFill>
              </a:rPr>
              <a:t>планируется выпустить книги :</a:t>
            </a:r>
            <a:endParaRPr lang="ru-RU" altLang="ru-RU" sz="1600" b="1" dirty="0">
              <a:solidFill>
                <a:schemeClr val="accent2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8457" y="44624"/>
            <a:ext cx="1658937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988" y="764704"/>
            <a:ext cx="1658937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7183" y="1541409"/>
            <a:ext cx="1658937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3036589"/>
      </p:ext>
    </p:extLst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/>
              <a:t>Интегрированная информационно-образовательная среда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3116756"/>
      </p:ext>
    </p:extLst>
  </p:cSld>
  <p:clrMapOvr>
    <a:masterClrMapping/>
  </p:clrMapOvr>
  <p:transition spd="med" advClick="0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Интегрированная информационно-образовательная среда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Одной из тенденций организации образовательной среды является интеграция ее частей в единое целое</a:t>
            </a:r>
            <a:r>
              <a:rPr lang="ru-RU" dirty="0" smtClean="0"/>
              <a:t>.</a:t>
            </a:r>
          </a:p>
          <a:p>
            <a:r>
              <a:rPr lang="ru-RU" dirty="0" smtClean="0"/>
              <a:t> </a:t>
            </a:r>
            <a:r>
              <a:rPr lang="ru-RU" dirty="0"/>
              <a:t>В «1С» имеется линейка программных продуктов «1С:Электронное обучение», использование которых позволяет преподавателям осуществлять сборку электронных курсов и тестов; организовать их использование в учебном процессе, фиксировать информацию о действиях, совершенных студентом или преподавателем. Возможна ее интеграция с </a:t>
            </a:r>
            <a:r>
              <a:rPr lang="ru-RU" dirty="0" smtClean="0"/>
              <a:t>системами </a:t>
            </a:r>
            <a:r>
              <a:rPr lang="ru-RU" dirty="0"/>
              <a:t>для автоматизации управленческой деятельности в образовательных </a:t>
            </a:r>
            <a:r>
              <a:rPr lang="ru-RU" dirty="0" smtClean="0"/>
              <a:t>организациях</a:t>
            </a:r>
          </a:p>
          <a:p>
            <a:r>
              <a:rPr lang="ru-RU" dirty="0" smtClean="0"/>
              <a:t> </a:t>
            </a:r>
            <a:r>
              <a:rPr lang="ru-RU" dirty="0"/>
              <a:t>Это позволяет создавать электронную информационно-образовательную среду вуза, удовлетворяющую требованиям ФГОС 3+.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1060628"/>
      </p:ext>
    </p:extLst>
  </p:cSld>
  <p:clrMapOvr>
    <a:masterClrMapping/>
  </p:clrMapOvr>
  <p:transition spd="med" advClick="0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1979613" y="260350"/>
            <a:ext cx="5761037" cy="1143000"/>
          </a:xfrm>
        </p:spPr>
        <p:txBody>
          <a:bodyPr lIns="92075" tIns="46038" rIns="92075" bIns="46038"/>
          <a:lstStyle/>
          <a:p>
            <a:r>
              <a:rPr lang="ru-RU" altLang="ru-RU" sz="2400" b="1" smtClean="0">
                <a:solidFill>
                  <a:srgbClr val="CC0000"/>
                </a:solidFill>
              </a:rPr>
              <a:t>ФГОС3+ ВПО</a:t>
            </a:r>
            <a:br>
              <a:rPr lang="ru-RU" altLang="ru-RU" sz="2400" b="1" smtClean="0">
                <a:solidFill>
                  <a:srgbClr val="CC0000"/>
                </a:solidFill>
              </a:rPr>
            </a:br>
            <a:r>
              <a:rPr lang="ru-RU" altLang="ru-RU" sz="2400" b="1" smtClean="0">
                <a:solidFill>
                  <a:srgbClr val="CC0000"/>
                </a:solidFill>
              </a:rPr>
              <a:t>и Электронная информационно-образовательная среда вуза (ЭИОС)</a:t>
            </a:r>
          </a:p>
        </p:txBody>
      </p:sp>
      <p:sp>
        <p:nvSpPr>
          <p:cNvPr id="66565" name="Rectangle 5"/>
          <p:cNvSpPr>
            <a:spLocks noChangeArrowheads="1"/>
          </p:cNvSpPr>
          <p:nvPr/>
        </p:nvSpPr>
        <p:spPr bwMode="auto">
          <a:xfrm>
            <a:off x="179388" y="1916113"/>
            <a:ext cx="8785225" cy="8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>
              <a:lnSpc>
                <a:spcPct val="70000"/>
              </a:lnSpc>
            </a:pPr>
            <a:r>
              <a:rPr lang="ru-RU" altLang="ru-RU" sz="2400" b="0" dirty="0"/>
              <a:t>В соответствии с требованиями новых Федеральных государственных образовательных стандартов (ФГОС3+ ВПО www.fgosvo.ru):</a:t>
            </a:r>
          </a:p>
        </p:txBody>
      </p:sp>
      <p:sp>
        <p:nvSpPr>
          <p:cNvPr id="66566" name="Rectangle 6"/>
          <p:cNvSpPr>
            <a:spLocks noChangeArrowheads="1"/>
          </p:cNvSpPr>
          <p:nvPr/>
        </p:nvSpPr>
        <p:spPr bwMode="auto">
          <a:xfrm>
            <a:off x="36513" y="3054350"/>
            <a:ext cx="9072562" cy="282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eaLnBrk="0" hangingPunct="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 lvl="1" eaLnBrk="1" hangingPunct="1">
              <a:lnSpc>
                <a:spcPct val="80000"/>
              </a:lnSpc>
              <a:spcBef>
                <a:spcPct val="0"/>
              </a:spcBef>
            </a:pPr>
            <a:r>
              <a:rPr lang="ru-RU" altLang="ru-RU" sz="2400" b="0" dirty="0"/>
              <a:t>п. 7.1.2 </a:t>
            </a:r>
            <a:r>
              <a:rPr lang="en-US" altLang="ru-RU" sz="2400" b="0" dirty="0"/>
              <a:t>- </a:t>
            </a:r>
            <a:r>
              <a:rPr lang="ru-RU" altLang="ru-RU" sz="2400" b="0" dirty="0"/>
              <a:t>«</a:t>
            </a:r>
            <a:r>
              <a:rPr lang="ru-RU" altLang="ru-RU" sz="2400" b="0" dirty="0">
                <a:solidFill>
                  <a:srgbClr val="003399"/>
                </a:solidFill>
              </a:rPr>
              <a:t>каждый обучающийся </a:t>
            </a:r>
            <a:r>
              <a:rPr lang="ru-RU" altLang="ru-RU" sz="2400" b="0" dirty="0"/>
              <a:t>в период обучения </a:t>
            </a:r>
            <a:r>
              <a:rPr lang="ru-RU" altLang="ru-RU" sz="2400" b="0" dirty="0">
                <a:solidFill>
                  <a:srgbClr val="003399"/>
                </a:solidFill>
              </a:rPr>
              <a:t>должен быть обеспечен </a:t>
            </a:r>
            <a:endParaRPr lang="en-US" altLang="ru-RU" sz="2400" b="0" dirty="0">
              <a:solidFill>
                <a:srgbClr val="003399"/>
              </a:solidFill>
            </a:endParaRPr>
          </a:p>
          <a:p>
            <a:pPr lvl="1" eaLnBrk="1" hangingPunct="1"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r>
              <a:rPr lang="ru-RU" altLang="ru-RU" sz="2400" b="0" dirty="0"/>
              <a:t>индивидуальным неограниченным </a:t>
            </a:r>
            <a:r>
              <a:rPr lang="ru-RU" altLang="ru-RU" sz="2400" b="0" dirty="0">
                <a:solidFill>
                  <a:srgbClr val="003399"/>
                </a:solidFill>
              </a:rPr>
              <a:t>доступом к электронно-библиотечной системе</a:t>
            </a:r>
            <a:r>
              <a:rPr lang="en-US" altLang="ru-RU" sz="2400" b="0" dirty="0">
                <a:solidFill>
                  <a:srgbClr val="003399"/>
                </a:solidFill>
              </a:rPr>
              <a:t> (</a:t>
            </a:r>
            <a:r>
              <a:rPr lang="ru-RU" altLang="ru-RU" sz="2400" b="0" dirty="0">
                <a:solidFill>
                  <a:srgbClr val="003399"/>
                </a:solidFill>
              </a:rPr>
              <a:t>ЭБС) и к электронной информационно-образовательной среде (ЭИОС) </a:t>
            </a:r>
            <a:r>
              <a:rPr lang="ru-RU" altLang="ru-RU" sz="2400" b="0" dirty="0"/>
              <a:t>организации»</a:t>
            </a:r>
            <a:r>
              <a:rPr lang="en-US" altLang="ru-RU" sz="2400" b="0" dirty="0"/>
              <a:t>.</a:t>
            </a:r>
            <a:r>
              <a:rPr lang="ru-RU" altLang="ru-RU" sz="2400" b="0" dirty="0"/>
              <a:t> </a:t>
            </a:r>
            <a:endParaRPr lang="en-US" altLang="ru-RU" sz="2400" b="0" dirty="0"/>
          </a:p>
          <a:p>
            <a:pPr lvl="1" eaLnBrk="1" hangingPunct="1">
              <a:lnSpc>
                <a:spcPct val="80000"/>
              </a:lnSpc>
              <a:spcBef>
                <a:spcPts val="800"/>
              </a:spcBef>
            </a:pPr>
            <a:r>
              <a:rPr lang="ru-RU" altLang="ru-RU" sz="2400" b="0" dirty="0"/>
              <a:t> п.</a:t>
            </a:r>
            <a:r>
              <a:rPr lang="ru-RU" altLang="ru-RU" sz="2400" b="0" dirty="0">
                <a:solidFill>
                  <a:srgbClr val="008000"/>
                </a:solidFill>
              </a:rPr>
              <a:t> </a:t>
            </a:r>
            <a:r>
              <a:rPr lang="ru-RU" altLang="ru-RU" sz="2400" b="0" dirty="0"/>
              <a:t> 7.3.3.</a:t>
            </a:r>
            <a:r>
              <a:rPr lang="en-US" altLang="ru-RU" sz="2400" b="0" dirty="0"/>
              <a:t> -</a:t>
            </a:r>
            <a:r>
              <a:rPr lang="ru-RU" altLang="ru-RU" sz="2400" b="0" dirty="0"/>
              <a:t> ЭБС</a:t>
            </a:r>
            <a:r>
              <a:rPr lang="ru-RU" altLang="ru-RU" sz="2400" b="0" dirty="0">
                <a:solidFill>
                  <a:srgbClr val="008000"/>
                </a:solidFill>
              </a:rPr>
              <a:t> </a:t>
            </a:r>
            <a:r>
              <a:rPr lang="ru-RU" altLang="ru-RU" sz="2400" b="0" dirty="0"/>
              <a:t>и ЭИОС</a:t>
            </a:r>
            <a:r>
              <a:rPr lang="ru-RU" altLang="ru-RU" sz="2400" b="0" dirty="0">
                <a:solidFill>
                  <a:srgbClr val="008000"/>
                </a:solidFill>
              </a:rPr>
              <a:t> </a:t>
            </a:r>
            <a:r>
              <a:rPr lang="ru-RU" altLang="ru-RU" sz="2400" b="0" dirty="0"/>
              <a:t>должны обеспечивать </a:t>
            </a:r>
            <a:r>
              <a:rPr lang="ru-RU" altLang="ru-RU" sz="2400" b="0" dirty="0">
                <a:solidFill>
                  <a:schemeClr val="accent2"/>
                </a:solidFill>
              </a:rPr>
              <a:t>одновременный доступ не менее 25 </a:t>
            </a:r>
            <a:r>
              <a:rPr lang="en-US" altLang="ru-RU" sz="2400" b="0" dirty="0">
                <a:solidFill>
                  <a:schemeClr val="accent2"/>
                </a:solidFill>
              </a:rPr>
              <a:t>%</a:t>
            </a:r>
            <a:r>
              <a:rPr lang="ru-RU" altLang="ru-RU" sz="2400" b="0" dirty="0">
                <a:solidFill>
                  <a:schemeClr val="accent2"/>
                </a:solidFill>
              </a:rPr>
              <a:t>  обучающихся</a:t>
            </a:r>
            <a:r>
              <a:rPr lang="ru-RU" altLang="ru-RU" sz="2400" b="0" dirty="0"/>
              <a:t> по программе </a:t>
            </a:r>
            <a:r>
              <a:rPr lang="ru-RU" altLang="ru-RU" sz="2400" b="0" dirty="0" err="1"/>
              <a:t>бакалавриата</a:t>
            </a:r>
            <a:r>
              <a:rPr lang="ru-RU" altLang="ru-RU" sz="2400" b="0" dirty="0"/>
              <a:t>/</a:t>
            </a:r>
            <a:r>
              <a:rPr lang="ru-RU" altLang="ru-RU" sz="2400" b="0" dirty="0" err="1"/>
              <a:t>специалитета</a:t>
            </a:r>
            <a:r>
              <a:rPr lang="ru-RU" altLang="ru-RU" sz="2400" b="0" dirty="0"/>
              <a:t>/магистратуры. </a:t>
            </a:r>
          </a:p>
        </p:txBody>
      </p:sp>
    </p:spTree>
    <p:extLst>
      <p:ext uri="{BB962C8B-B14F-4D97-AF65-F5344CB8AC3E}">
        <p14:creationId xmlns:p14="http://schemas.microsoft.com/office/powerpoint/2010/main" val="4290298178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22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1212851" y="188913"/>
            <a:ext cx="7679630" cy="1081087"/>
          </a:xfrm>
        </p:spPr>
        <p:txBody>
          <a:bodyPr/>
          <a:lstStyle/>
          <a:p>
            <a:r>
              <a:rPr lang="ru-RU" altLang="ru-RU" sz="2100" b="1" dirty="0" smtClean="0">
                <a:solidFill>
                  <a:srgbClr val="CC0000"/>
                </a:solidFill>
              </a:rPr>
              <a:t>Вариант концепции построения ЭИОС + ЭБ вуза</a:t>
            </a:r>
          </a:p>
        </p:txBody>
      </p:sp>
      <p:sp>
        <p:nvSpPr>
          <p:cNvPr id="491523" name="TextBox 15"/>
          <p:cNvSpPr txBox="1">
            <a:spLocks noChangeArrowheads="1"/>
          </p:cNvSpPr>
          <p:nvPr/>
        </p:nvSpPr>
        <p:spPr bwMode="auto">
          <a:xfrm>
            <a:off x="528638" y="425450"/>
            <a:ext cx="721518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rgbClr val="008000"/>
                </a:solidFill>
                <a:latin typeface="Arial" pitchFamily="34" charset="0"/>
              </a:defRPr>
            </a:lvl1pPr>
            <a:lvl2pPr marL="742950" indent="-285750" eaLnBrk="0" hangingPunct="0">
              <a:defRPr b="1">
                <a:solidFill>
                  <a:srgbClr val="008000"/>
                </a:solidFill>
                <a:latin typeface="Arial" pitchFamily="34" charset="0"/>
              </a:defRPr>
            </a:lvl2pPr>
            <a:lvl3pPr marL="1143000" indent="-228600" eaLnBrk="0" hangingPunct="0">
              <a:defRPr b="1">
                <a:solidFill>
                  <a:srgbClr val="008000"/>
                </a:solidFill>
                <a:latin typeface="Arial" pitchFamily="34" charset="0"/>
              </a:defRPr>
            </a:lvl3pPr>
            <a:lvl4pPr marL="1600200" indent="-228600" eaLnBrk="0" hangingPunct="0">
              <a:defRPr b="1">
                <a:solidFill>
                  <a:srgbClr val="008000"/>
                </a:solidFill>
                <a:latin typeface="Arial" pitchFamily="34" charset="0"/>
              </a:defRPr>
            </a:lvl4pPr>
            <a:lvl5pPr marL="2057400" indent="-228600" eaLnBrk="0" hangingPunct="0">
              <a:defRPr b="1">
                <a:solidFill>
                  <a:srgbClr val="008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ru-RU" altLang="ru-RU" sz="2400" b="0">
                <a:solidFill>
                  <a:schemeClr val="tx1"/>
                </a:solidFill>
                <a:latin typeface="Tahoma" pitchFamily="34" charset="0"/>
                <a:cs typeface="Arial" pitchFamily="34" charset="0"/>
              </a:rPr>
              <a:t> </a:t>
            </a:r>
          </a:p>
        </p:txBody>
      </p:sp>
      <p:sp>
        <p:nvSpPr>
          <p:cNvPr id="61" name="Скругленный прямоугольник 60"/>
          <p:cNvSpPr/>
          <p:nvPr/>
        </p:nvSpPr>
        <p:spPr>
          <a:xfrm>
            <a:off x="1244600" y="1484313"/>
            <a:ext cx="7446963" cy="593725"/>
          </a:xfrm>
          <a:prstGeom prst="roundRect">
            <a:avLst/>
          </a:prstGeom>
          <a:solidFill>
            <a:srgbClr val="44AAA7"/>
          </a:solidFill>
          <a:ln>
            <a:solidFill>
              <a:srgbClr val="35838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429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85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287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 b="0" dirty="0"/>
          </a:p>
        </p:txBody>
      </p:sp>
      <p:sp>
        <p:nvSpPr>
          <p:cNvPr id="82" name="Прямоугольник 81"/>
          <p:cNvSpPr/>
          <p:nvPr/>
        </p:nvSpPr>
        <p:spPr>
          <a:xfrm>
            <a:off x="3292475" y="1528763"/>
            <a:ext cx="2984500" cy="457200"/>
          </a:xfrm>
          <a:prstGeom prst="rect">
            <a:avLst/>
          </a:prstGeom>
        </p:spPr>
        <p:txBody>
          <a:bodyPr>
            <a:spAutoFit/>
          </a:bodyPr>
          <a:lstStyle>
            <a:lvl1pPr eaLnBrk="0" hangingPunct="0">
              <a:defRPr b="1">
                <a:solidFill>
                  <a:srgbClr val="008000"/>
                </a:solidFill>
                <a:latin typeface="Arial" pitchFamily="34" charset="0"/>
              </a:defRPr>
            </a:lvl1pPr>
            <a:lvl2pPr marL="742950" indent="-285750" eaLnBrk="0" hangingPunct="0">
              <a:defRPr b="1">
                <a:solidFill>
                  <a:srgbClr val="008000"/>
                </a:solidFill>
                <a:latin typeface="Arial" pitchFamily="34" charset="0"/>
              </a:defRPr>
            </a:lvl2pPr>
            <a:lvl3pPr marL="1143000" indent="-228600" eaLnBrk="0" hangingPunct="0">
              <a:defRPr b="1">
                <a:solidFill>
                  <a:srgbClr val="008000"/>
                </a:solidFill>
                <a:latin typeface="Arial" pitchFamily="34" charset="0"/>
              </a:defRPr>
            </a:lvl3pPr>
            <a:lvl4pPr marL="1600200" indent="-228600" eaLnBrk="0" hangingPunct="0">
              <a:defRPr b="1">
                <a:solidFill>
                  <a:srgbClr val="008000"/>
                </a:solidFill>
                <a:latin typeface="Arial" pitchFamily="34" charset="0"/>
              </a:defRPr>
            </a:lvl4pPr>
            <a:lvl5pPr marL="2057400" indent="-228600" eaLnBrk="0" hangingPunct="0">
              <a:defRPr b="1">
                <a:solidFill>
                  <a:srgbClr val="008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altLang="ru-RU" sz="240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1С:Библиотека</a:t>
            </a:r>
          </a:p>
        </p:txBody>
      </p:sp>
      <p:sp>
        <p:nvSpPr>
          <p:cNvPr id="90" name="Скругленный прямоугольник 89"/>
          <p:cNvSpPr/>
          <p:nvPr/>
        </p:nvSpPr>
        <p:spPr>
          <a:xfrm>
            <a:off x="1212850" y="3454400"/>
            <a:ext cx="5119688" cy="615950"/>
          </a:xfrm>
          <a:prstGeom prst="roundRect">
            <a:avLst/>
          </a:prstGeom>
          <a:solidFill>
            <a:srgbClr val="F5911F"/>
          </a:solidFill>
          <a:ln>
            <a:solidFill>
              <a:srgbClr val="EF5A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b="1">
                <a:solidFill>
                  <a:srgbClr val="008000"/>
                </a:solidFill>
                <a:latin typeface="Arial" pitchFamily="34" charset="0"/>
              </a:defRPr>
            </a:lvl1pPr>
            <a:lvl2pPr marL="742950" indent="-285750" eaLnBrk="0" hangingPunct="0">
              <a:defRPr b="1">
                <a:solidFill>
                  <a:srgbClr val="008000"/>
                </a:solidFill>
                <a:latin typeface="Arial" pitchFamily="34" charset="0"/>
              </a:defRPr>
            </a:lvl2pPr>
            <a:lvl3pPr marL="1143000" indent="-228600" eaLnBrk="0" hangingPunct="0">
              <a:defRPr b="1">
                <a:solidFill>
                  <a:srgbClr val="008000"/>
                </a:solidFill>
                <a:latin typeface="Arial" pitchFamily="34" charset="0"/>
              </a:defRPr>
            </a:lvl3pPr>
            <a:lvl4pPr marL="1600200" indent="-228600" eaLnBrk="0" hangingPunct="0">
              <a:defRPr b="1">
                <a:solidFill>
                  <a:srgbClr val="008000"/>
                </a:solidFill>
                <a:latin typeface="Arial" pitchFamily="34" charset="0"/>
              </a:defRPr>
            </a:lvl4pPr>
            <a:lvl5pPr marL="2057400" indent="-228600" eaLnBrk="0" hangingPunct="0">
              <a:defRPr b="1">
                <a:solidFill>
                  <a:srgbClr val="008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ru-RU" altLang="ru-RU" sz="2700">
                <a:solidFill>
                  <a:srgbClr val="FFFFFF"/>
                </a:solidFill>
                <a:latin typeface="Calibri" pitchFamily="34" charset="0"/>
                <a:cs typeface="Arial" pitchFamily="34" charset="0"/>
              </a:rPr>
              <a:t>1С:Университет</a:t>
            </a:r>
          </a:p>
        </p:txBody>
      </p:sp>
      <p:sp>
        <p:nvSpPr>
          <p:cNvPr id="116" name="Скругленный прямоугольник 115"/>
          <p:cNvSpPr/>
          <p:nvPr/>
        </p:nvSpPr>
        <p:spPr>
          <a:xfrm>
            <a:off x="1154113" y="5516563"/>
            <a:ext cx="7667625" cy="647700"/>
          </a:xfrm>
          <a:prstGeom prst="roundRect">
            <a:avLst/>
          </a:prstGeom>
          <a:solidFill>
            <a:srgbClr val="44AAA7"/>
          </a:solidFill>
          <a:ln>
            <a:solidFill>
              <a:srgbClr val="35838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429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85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287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 b="0" dirty="0"/>
          </a:p>
        </p:txBody>
      </p:sp>
      <p:sp>
        <p:nvSpPr>
          <p:cNvPr id="117" name="Прямоугольник 116"/>
          <p:cNvSpPr/>
          <p:nvPr/>
        </p:nvSpPr>
        <p:spPr>
          <a:xfrm>
            <a:off x="2487613" y="5608638"/>
            <a:ext cx="4752975" cy="457200"/>
          </a:xfrm>
          <a:prstGeom prst="rect">
            <a:avLst/>
          </a:prstGeom>
        </p:spPr>
        <p:txBody>
          <a:bodyPr>
            <a:spAutoFit/>
          </a:bodyPr>
          <a:lstStyle>
            <a:lvl1pPr eaLnBrk="0" hangingPunct="0">
              <a:defRPr b="1">
                <a:solidFill>
                  <a:srgbClr val="008000"/>
                </a:solidFill>
                <a:latin typeface="Arial" pitchFamily="34" charset="0"/>
              </a:defRPr>
            </a:lvl1pPr>
            <a:lvl2pPr marL="742950" indent="-285750" eaLnBrk="0" hangingPunct="0">
              <a:defRPr b="1">
                <a:solidFill>
                  <a:srgbClr val="008000"/>
                </a:solidFill>
                <a:latin typeface="Arial" pitchFamily="34" charset="0"/>
              </a:defRPr>
            </a:lvl2pPr>
            <a:lvl3pPr marL="1143000" indent="-228600" eaLnBrk="0" hangingPunct="0">
              <a:defRPr b="1">
                <a:solidFill>
                  <a:srgbClr val="008000"/>
                </a:solidFill>
                <a:latin typeface="Arial" pitchFamily="34" charset="0"/>
              </a:defRPr>
            </a:lvl3pPr>
            <a:lvl4pPr marL="1600200" indent="-228600" eaLnBrk="0" hangingPunct="0">
              <a:defRPr b="1">
                <a:solidFill>
                  <a:srgbClr val="008000"/>
                </a:solidFill>
                <a:latin typeface="Arial" pitchFamily="34" charset="0"/>
              </a:defRPr>
            </a:lvl4pPr>
            <a:lvl5pPr marL="2057400" indent="-228600" eaLnBrk="0" hangingPunct="0">
              <a:defRPr b="1">
                <a:solidFill>
                  <a:srgbClr val="008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altLang="ru-RU" sz="240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1С:Электронное обучение</a:t>
            </a:r>
          </a:p>
        </p:txBody>
      </p:sp>
      <p:grpSp>
        <p:nvGrpSpPr>
          <p:cNvPr id="491529" name="Group 9"/>
          <p:cNvGrpSpPr>
            <a:grpSpLocks/>
          </p:cNvGrpSpPr>
          <p:nvPr/>
        </p:nvGrpSpPr>
        <p:grpSpPr bwMode="auto">
          <a:xfrm>
            <a:off x="1492250" y="1422400"/>
            <a:ext cx="585788" cy="701675"/>
            <a:chOff x="3236" y="3638"/>
            <a:chExt cx="369" cy="442"/>
          </a:xfrm>
        </p:grpSpPr>
        <p:pic>
          <p:nvPicPr>
            <p:cNvPr id="491530" name="Picture 7" descr="C:\Users\км\Pictures\Плашка-01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6" y="3638"/>
              <a:ext cx="369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91531" name="Picture 4" descr="http://solutions.1c.ru/export/shared/product_logos/pict_03_37x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14" y="3755"/>
              <a:ext cx="223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91532" name="Group 12"/>
          <p:cNvGrpSpPr>
            <a:grpSpLocks/>
          </p:cNvGrpSpPr>
          <p:nvPr/>
        </p:nvGrpSpPr>
        <p:grpSpPr bwMode="auto">
          <a:xfrm>
            <a:off x="1446213" y="3435350"/>
            <a:ext cx="585787" cy="701675"/>
            <a:chOff x="1111" y="890"/>
            <a:chExt cx="369" cy="442"/>
          </a:xfrm>
        </p:grpSpPr>
        <p:pic>
          <p:nvPicPr>
            <p:cNvPr id="491533" name="Picture 7" descr="C:\Users\км\Pictures\Плашка-01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1" y="890"/>
              <a:ext cx="369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91534" name="Picture 2" descr="http://solutions.1c.ru/export/shared/product_logos/1S_Universitet_zBOd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4" y="1014"/>
              <a:ext cx="225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122" name="Прямая со стрелкой 121"/>
          <p:cNvCxnSpPr>
            <a:cxnSpLocks noChangeShapeType="1"/>
          </p:cNvCxnSpPr>
          <p:nvPr/>
        </p:nvCxnSpPr>
        <p:spPr bwMode="auto">
          <a:xfrm flipH="1" flipV="1">
            <a:off x="8248650" y="2098675"/>
            <a:ext cx="25400" cy="3397250"/>
          </a:xfrm>
          <a:prstGeom prst="straightConnector1">
            <a:avLst/>
          </a:prstGeom>
          <a:noFill/>
          <a:ln w="44450" algn="ctr">
            <a:solidFill>
              <a:srgbClr val="339966"/>
            </a:solidFill>
            <a:round/>
            <a:headEnd/>
            <a:tailEnd type="arrow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3" name="Скругленный прямоугольник 122"/>
          <p:cNvSpPr>
            <a:spLocks noChangeArrowheads="1"/>
          </p:cNvSpPr>
          <p:nvPr/>
        </p:nvSpPr>
        <p:spPr bwMode="auto">
          <a:xfrm>
            <a:off x="7510463" y="2570163"/>
            <a:ext cx="1633537" cy="115252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 algn="ctr">
            <a:solidFill>
              <a:srgbClr val="339966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defRPr b="1">
                <a:solidFill>
                  <a:srgbClr val="008000"/>
                </a:solidFill>
                <a:latin typeface="Arial" pitchFamily="34" charset="0"/>
              </a:defRPr>
            </a:lvl1pPr>
            <a:lvl2pPr marL="742950" indent="-285750" eaLnBrk="0" hangingPunct="0">
              <a:defRPr b="1">
                <a:solidFill>
                  <a:srgbClr val="008000"/>
                </a:solidFill>
                <a:latin typeface="Arial" pitchFamily="34" charset="0"/>
              </a:defRPr>
            </a:lvl2pPr>
            <a:lvl3pPr marL="1143000" indent="-228600" eaLnBrk="0" hangingPunct="0">
              <a:defRPr b="1">
                <a:solidFill>
                  <a:srgbClr val="008000"/>
                </a:solidFill>
                <a:latin typeface="Arial" pitchFamily="34" charset="0"/>
              </a:defRPr>
            </a:lvl3pPr>
            <a:lvl4pPr marL="1600200" indent="-228600" eaLnBrk="0" hangingPunct="0">
              <a:defRPr b="1">
                <a:solidFill>
                  <a:srgbClr val="008000"/>
                </a:solidFill>
                <a:latin typeface="Arial" pitchFamily="34" charset="0"/>
              </a:defRPr>
            </a:lvl4pPr>
            <a:lvl5pPr marL="2057400" indent="-228600" eaLnBrk="0" hangingPunct="0">
              <a:defRPr b="1">
                <a:solidFill>
                  <a:srgbClr val="008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ru-RU" altLang="ru-RU" sz="1400" b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Ссылки на литературу из электронных</a:t>
            </a:r>
          </a:p>
          <a:p>
            <a:pPr algn="ctr" eaLnBrk="1" hangingPunct="1"/>
            <a:r>
              <a:rPr lang="ru-RU" altLang="ru-RU" sz="1400" b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курсов</a:t>
            </a:r>
          </a:p>
        </p:txBody>
      </p:sp>
      <p:cxnSp>
        <p:nvCxnSpPr>
          <p:cNvPr id="2" name="Прямая со стрелкой 121"/>
          <p:cNvCxnSpPr>
            <a:cxnSpLocks noChangeShapeType="1"/>
          </p:cNvCxnSpPr>
          <p:nvPr/>
        </p:nvCxnSpPr>
        <p:spPr bwMode="auto">
          <a:xfrm>
            <a:off x="7297738" y="2085975"/>
            <a:ext cx="0" cy="3454400"/>
          </a:xfrm>
          <a:prstGeom prst="straightConnector1">
            <a:avLst/>
          </a:prstGeom>
          <a:noFill/>
          <a:ln w="44450" algn="ctr">
            <a:solidFill>
              <a:srgbClr val="339966"/>
            </a:solidFill>
            <a:round/>
            <a:headEnd/>
            <a:tailEnd type="arrow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" name="Скругленный прямоугольник 122"/>
          <p:cNvSpPr>
            <a:spLocks noChangeArrowheads="1"/>
          </p:cNvSpPr>
          <p:nvPr/>
        </p:nvSpPr>
        <p:spPr bwMode="auto">
          <a:xfrm>
            <a:off x="6565900" y="3903663"/>
            <a:ext cx="1633538" cy="115252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 algn="ctr">
            <a:solidFill>
              <a:srgbClr val="339966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defRPr b="1">
                <a:solidFill>
                  <a:srgbClr val="008000"/>
                </a:solidFill>
                <a:latin typeface="Arial" pitchFamily="34" charset="0"/>
              </a:defRPr>
            </a:lvl1pPr>
            <a:lvl2pPr marL="742950" indent="-285750" eaLnBrk="0" hangingPunct="0">
              <a:defRPr b="1">
                <a:solidFill>
                  <a:srgbClr val="008000"/>
                </a:solidFill>
                <a:latin typeface="Arial" pitchFamily="34" charset="0"/>
              </a:defRPr>
            </a:lvl2pPr>
            <a:lvl3pPr marL="1143000" indent="-228600" eaLnBrk="0" hangingPunct="0">
              <a:defRPr b="1">
                <a:solidFill>
                  <a:srgbClr val="008000"/>
                </a:solidFill>
                <a:latin typeface="Arial" pitchFamily="34" charset="0"/>
              </a:defRPr>
            </a:lvl3pPr>
            <a:lvl4pPr marL="1600200" indent="-228600" eaLnBrk="0" hangingPunct="0">
              <a:defRPr b="1">
                <a:solidFill>
                  <a:srgbClr val="008000"/>
                </a:solidFill>
                <a:latin typeface="Arial" pitchFamily="34" charset="0"/>
              </a:defRPr>
            </a:lvl4pPr>
            <a:lvl5pPr marL="2057400" indent="-228600" eaLnBrk="0" hangingPunct="0">
              <a:defRPr b="1">
                <a:solidFill>
                  <a:srgbClr val="008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ru-RU" altLang="ru-RU" sz="1400" b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Новинки литературы по электронным</a:t>
            </a:r>
          </a:p>
          <a:p>
            <a:pPr algn="ctr" eaLnBrk="1" hangingPunct="1"/>
            <a:r>
              <a:rPr lang="ru-RU" altLang="ru-RU" sz="1400" b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курсам</a:t>
            </a:r>
          </a:p>
        </p:txBody>
      </p:sp>
      <p:pic>
        <p:nvPicPr>
          <p:cNvPr id="491539" name="Picture 19" descr="image002%7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9225" y="5581650"/>
            <a:ext cx="495300" cy="4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Прямая со стрелкой 121"/>
          <p:cNvCxnSpPr>
            <a:cxnSpLocks noChangeShapeType="1"/>
          </p:cNvCxnSpPr>
          <p:nvPr/>
        </p:nvCxnSpPr>
        <p:spPr bwMode="auto">
          <a:xfrm flipH="1" flipV="1">
            <a:off x="5464175" y="4083050"/>
            <a:ext cx="25400" cy="1417638"/>
          </a:xfrm>
          <a:prstGeom prst="straightConnector1">
            <a:avLst/>
          </a:prstGeom>
          <a:noFill/>
          <a:ln w="44450" algn="ctr">
            <a:solidFill>
              <a:srgbClr val="339966"/>
            </a:solidFill>
            <a:round/>
            <a:headEnd/>
            <a:tailEnd type="arrow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6" name="Прямая со стрелкой 125"/>
          <p:cNvCxnSpPr>
            <a:cxnSpLocks noChangeShapeType="1"/>
          </p:cNvCxnSpPr>
          <p:nvPr/>
        </p:nvCxnSpPr>
        <p:spPr bwMode="auto">
          <a:xfrm flipH="1" flipV="1">
            <a:off x="2774950" y="2105025"/>
            <a:ext cx="12700" cy="1303338"/>
          </a:xfrm>
          <a:prstGeom prst="straightConnector1">
            <a:avLst/>
          </a:prstGeom>
          <a:noFill/>
          <a:ln w="44450" algn="ctr">
            <a:solidFill>
              <a:srgbClr val="EF5A25"/>
            </a:solidFill>
            <a:round/>
            <a:headEnd/>
            <a:tailEnd type="arrow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3" name="Скругленный прямоугольник 82"/>
          <p:cNvSpPr>
            <a:spLocks noChangeArrowheads="1"/>
          </p:cNvSpPr>
          <p:nvPr/>
        </p:nvSpPr>
        <p:spPr bwMode="auto">
          <a:xfrm>
            <a:off x="1641475" y="2449513"/>
            <a:ext cx="2592388" cy="69532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 algn="ctr">
            <a:solidFill>
              <a:srgbClr val="FF6600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defRPr b="1">
                <a:solidFill>
                  <a:srgbClr val="008000"/>
                </a:solidFill>
                <a:latin typeface="Arial" pitchFamily="34" charset="0"/>
              </a:defRPr>
            </a:lvl1pPr>
            <a:lvl2pPr marL="742950" indent="-285750" eaLnBrk="0" hangingPunct="0">
              <a:defRPr b="1">
                <a:solidFill>
                  <a:srgbClr val="008000"/>
                </a:solidFill>
                <a:latin typeface="Arial" pitchFamily="34" charset="0"/>
              </a:defRPr>
            </a:lvl2pPr>
            <a:lvl3pPr marL="1143000" indent="-228600" eaLnBrk="0" hangingPunct="0">
              <a:defRPr b="1">
                <a:solidFill>
                  <a:srgbClr val="008000"/>
                </a:solidFill>
                <a:latin typeface="Arial" pitchFamily="34" charset="0"/>
              </a:defRPr>
            </a:lvl3pPr>
            <a:lvl4pPr marL="1600200" indent="-228600" eaLnBrk="0" hangingPunct="0">
              <a:defRPr b="1">
                <a:solidFill>
                  <a:srgbClr val="008000"/>
                </a:solidFill>
                <a:latin typeface="Arial" pitchFamily="34" charset="0"/>
              </a:defRPr>
            </a:lvl4pPr>
            <a:lvl5pPr marL="2057400" indent="-228600" eaLnBrk="0" hangingPunct="0">
              <a:defRPr b="1">
                <a:solidFill>
                  <a:srgbClr val="008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ru-RU" altLang="ru-RU" sz="1400" b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Дисциплины, учебные планы, списки читателей,</a:t>
            </a:r>
          </a:p>
          <a:p>
            <a:pPr algn="ctr" eaLnBrk="1" hangingPunct="1"/>
            <a:r>
              <a:rPr lang="ru-RU" altLang="ru-RU" sz="1400" b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заказ литературы из РУП</a:t>
            </a:r>
          </a:p>
        </p:txBody>
      </p:sp>
      <p:cxnSp>
        <p:nvCxnSpPr>
          <p:cNvPr id="54" name="Прямая со стрелкой 53"/>
          <p:cNvCxnSpPr>
            <a:stCxn id="61" idx="2"/>
          </p:cNvCxnSpPr>
          <p:nvPr/>
        </p:nvCxnSpPr>
        <p:spPr>
          <a:xfrm flipH="1">
            <a:off x="5410200" y="2109788"/>
            <a:ext cx="0" cy="1312862"/>
          </a:xfrm>
          <a:prstGeom prst="straightConnector1">
            <a:avLst/>
          </a:prstGeom>
          <a:ln w="44450">
            <a:solidFill>
              <a:srgbClr val="358381"/>
            </a:solidFill>
            <a:tailEnd type="arrow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Скругленный прямоугольник 101"/>
          <p:cNvSpPr>
            <a:spLocks noChangeArrowheads="1"/>
          </p:cNvSpPr>
          <p:nvPr/>
        </p:nvSpPr>
        <p:spPr bwMode="auto">
          <a:xfrm>
            <a:off x="4554538" y="2420938"/>
            <a:ext cx="1912937" cy="69532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 algn="ctr">
            <a:solidFill>
              <a:srgbClr val="339966"/>
            </a:solidFill>
            <a:round/>
            <a:headEnd/>
            <a:tailEnd/>
          </a:ln>
        </p:spPr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429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85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287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400" b="0" dirty="0">
                <a:solidFill>
                  <a:schemeClr val="tx1"/>
                </a:solidFill>
              </a:rPr>
              <a:t>Документы движения фонда</a:t>
            </a:r>
          </a:p>
        </p:txBody>
      </p:sp>
      <p:sp>
        <p:nvSpPr>
          <p:cNvPr id="5" name="Скругленный прямоугольник 122"/>
          <p:cNvSpPr>
            <a:spLocks noChangeArrowheads="1"/>
          </p:cNvSpPr>
          <p:nvPr/>
        </p:nvSpPr>
        <p:spPr bwMode="auto">
          <a:xfrm>
            <a:off x="4483100" y="4432300"/>
            <a:ext cx="1947863" cy="69532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 algn="ctr">
            <a:solidFill>
              <a:srgbClr val="339966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defRPr b="1">
                <a:solidFill>
                  <a:srgbClr val="008000"/>
                </a:solidFill>
                <a:latin typeface="Arial" pitchFamily="34" charset="0"/>
              </a:defRPr>
            </a:lvl1pPr>
            <a:lvl2pPr marL="742950" indent="-285750" eaLnBrk="0" hangingPunct="0">
              <a:defRPr b="1">
                <a:solidFill>
                  <a:srgbClr val="008000"/>
                </a:solidFill>
                <a:latin typeface="Arial" pitchFamily="34" charset="0"/>
              </a:defRPr>
            </a:lvl2pPr>
            <a:lvl3pPr marL="1143000" indent="-228600" eaLnBrk="0" hangingPunct="0">
              <a:defRPr b="1">
                <a:solidFill>
                  <a:srgbClr val="008000"/>
                </a:solidFill>
                <a:latin typeface="Arial" pitchFamily="34" charset="0"/>
              </a:defRPr>
            </a:lvl3pPr>
            <a:lvl4pPr marL="1600200" indent="-228600" eaLnBrk="0" hangingPunct="0">
              <a:defRPr b="1">
                <a:solidFill>
                  <a:srgbClr val="008000"/>
                </a:solidFill>
                <a:latin typeface="Arial" pitchFamily="34" charset="0"/>
              </a:defRPr>
            </a:lvl4pPr>
            <a:lvl5pPr marL="2057400" indent="-228600" eaLnBrk="0" hangingPunct="0">
              <a:defRPr b="1">
                <a:solidFill>
                  <a:srgbClr val="008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ru-RU" altLang="ru-RU" sz="1400" b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Оценки за тесты и электронные курсы</a:t>
            </a:r>
          </a:p>
        </p:txBody>
      </p:sp>
      <p:cxnSp>
        <p:nvCxnSpPr>
          <p:cNvPr id="124" name="Прямая со стрелкой 123"/>
          <p:cNvCxnSpPr/>
          <p:nvPr/>
        </p:nvCxnSpPr>
        <p:spPr>
          <a:xfrm>
            <a:off x="2816225" y="4076700"/>
            <a:ext cx="1588" cy="1439863"/>
          </a:xfrm>
          <a:prstGeom prst="straightConnector1">
            <a:avLst/>
          </a:prstGeom>
          <a:ln w="44450">
            <a:solidFill>
              <a:srgbClr val="EF5A25"/>
            </a:solidFill>
            <a:tailEnd type="arrow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Скругленный прямоугольник 120"/>
          <p:cNvSpPr/>
          <p:nvPr/>
        </p:nvSpPr>
        <p:spPr>
          <a:xfrm>
            <a:off x="1603375" y="4365625"/>
            <a:ext cx="2592388" cy="69532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EF5A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b="1">
                <a:solidFill>
                  <a:srgbClr val="008000"/>
                </a:solidFill>
                <a:latin typeface="Arial" pitchFamily="34" charset="0"/>
              </a:defRPr>
            </a:lvl1pPr>
            <a:lvl2pPr marL="742950" indent="-285750" eaLnBrk="0" hangingPunct="0">
              <a:defRPr b="1">
                <a:solidFill>
                  <a:srgbClr val="008000"/>
                </a:solidFill>
                <a:latin typeface="Arial" pitchFamily="34" charset="0"/>
              </a:defRPr>
            </a:lvl2pPr>
            <a:lvl3pPr marL="1143000" indent="-228600" eaLnBrk="0" hangingPunct="0">
              <a:defRPr b="1">
                <a:solidFill>
                  <a:srgbClr val="008000"/>
                </a:solidFill>
                <a:latin typeface="Arial" pitchFamily="34" charset="0"/>
              </a:defRPr>
            </a:lvl3pPr>
            <a:lvl4pPr marL="1600200" indent="-228600" eaLnBrk="0" hangingPunct="0">
              <a:defRPr b="1">
                <a:solidFill>
                  <a:srgbClr val="008000"/>
                </a:solidFill>
                <a:latin typeface="Arial" pitchFamily="34" charset="0"/>
              </a:defRPr>
            </a:lvl4pPr>
            <a:lvl5pPr marL="2057400" indent="-228600" eaLnBrk="0" hangingPunct="0">
              <a:defRPr b="1">
                <a:solidFill>
                  <a:srgbClr val="008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ru-RU" altLang="ru-RU" sz="1400" b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Списки студентов, преподавателей, групп, дисциплин, направлений</a:t>
            </a:r>
          </a:p>
        </p:txBody>
      </p:sp>
      <p:sp>
        <p:nvSpPr>
          <p:cNvPr id="491548" name="WordArt 28"/>
          <p:cNvSpPr>
            <a:spLocks noChangeArrowheads="1" noChangeShapeType="1" noTextEdit="1"/>
          </p:cNvSpPr>
          <p:nvPr/>
        </p:nvSpPr>
        <p:spPr bwMode="auto">
          <a:xfrm rot="5400000">
            <a:off x="-1981200" y="3657601"/>
            <a:ext cx="4619625" cy="4000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ru-RU" sz="3600" kern="10">
                <a:solidFill>
                  <a:srgbClr val="3366FF"/>
                </a:solidFill>
                <a:latin typeface="Arial"/>
                <a:cs typeface="Arial"/>
              </a:rPr>
              <a:t>Портал вуза</a:t>
            </a:r>
          </a:p>
        </p:txBody>
      </p:sp>
      <p:sp>
        <p:nvSpPr>
          <p:cNvPr id="491549" name="AutoShape 29"/>
          <p:cNvSpPr>
            <a:spLocks noChangeArrowheads="1"/>
          </p:cNvSpPr>
          <p:nvPr/>
        </p:nvSpPr>
        <p:spPr bwMode="auto">
          <a:xfrm>
            <a:off x="552450" y="3581400"/>
            <a:ext cx="614363" cy="390525"/>
          </a:xfrm>
          <a:prstGeom prst="leftArrow">
            <a:avLst>
              <a:gd name="adj1" fmla="val 50000"/>
              <a:gd name="adj2" fmla="val 39329"/>
            </a:avLst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CC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91550" name="AutoShape 30"/>
          <p:cNvSpPr>
            <a:spLocks noChangeArrowheads="1"/>
          </p:cNvSpPr>
          <p:nvPr/>
        </p:nvSpPr>
        <p:spPr bwMode="auto">
          <a:xfrm>
            <a:off x="542925" y="1638300"/>
            <a:ext cx="661988" cy="342900"/>
          </a:xfrm>
          <a:prstGeom prst="leftRightArrow">
            <a:avLst>
              <a:gd name="adj1" fmla="val 50000"/>
              <a:gd name="adj2" fmla="val 38611"/>
            </a:avLst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91551" name="AutoShape 31"/>
          <p:cNvSpPr>
            <a:spLocks noChangeArrowheads="1"/>
          </p:cNvSpPr>
          <p:nvPr/>
        </p:nvSpPr>
        <p:spPr bwMode="auto">
          <a:xfrm>
            <a:off x="482600" y="5683250"/>
            <a:ext cx="661988" cy="342900"/>
          </a:xfrm>
          <a:prstGeom prst="leftRightArrow">
            <a:avLst>
              <a:gd name="adj1" fmla="val 50000"/>
              <a:gd name="adj2" fmla="val 38611"/>
            </a:avLst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94470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/>
              <a:t>Обучение преподавателей</a:t>
            </a:r>
            <a:endParaRPr lang="ru-RU" sz="3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1131216"/>
      </p:ext>
    </p:extLst>
  </p:cSld>
  <p:clrMapOvr>
    <a:masterClrMapping/>
  </p:clrMapOvr>
  <p:transition spd="med" advClick="0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 txBox="1">
            <a:spLocks/>
          </p:cNvSpPr>
          <p:nvPr/>
        </p:nvSpPr>
        <p:spPr bwMode="auto">
          <a:xfrm>
            <a:off x="1185863" y="0"/>
            <a:ext cx="7958137" cy="1023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r>
              <a:rPr lang="ru-RU" altLang="ru-RU" dirty="0"/>
              <a:t>Приглашаем преподавателей ИТ-дисциплин </a:t>
            </a:r>
            <a:br>
              <a:rPr lang="ru-RU" altLang="ru-RU" dirty="0"/>
            </a:br>
            <a:r>
              <a:rPr lang="ru-RU" altLang="ru-RU" dirty="0"/>
              <a:t>бесплатно повысить квалификацию в рамках акции </a:t>
            </a:r>
          </a:p>
          <a:p>
            <a:pPr algn="ctr"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r>
              <a:rPr lang="ru-RU" altLang="ru-RU" dirty="0">
                <a:solidFill>
                  <a:srgbClr val="003399"/>
                </a:solidFill>
              </a:rPr>
              <a:t>«Программировать с «1С» – Легкий старт!»</a:t>
            </a:r>
          </a:p>
        </p:txBody>
      </p:sp>
      <p:sp>
        <p:nvSpPr>
          <p:cNvPr id="135171" name="Rectangle 2"/>
          <p:cNvSpPr>
            <a:spLocks noChangeArrowheads="1"/>
          </p:cNvSpPr>
          <p:nvPr/>
        </p:nvSpPr>
        <p:spPr bwMode="auto">
          <a:xfrm>
            <a:off x="19050" y="1412875"/>
            <a:ext cx="9083675" cy="50403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17550" indent="-342900" eaLnBrk="0" hangingPunct="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>
              <a:lnSpc>
                <a:spcPct val="70000"/>
              </a:lnSpc>
              <a:spcBef>
                <a:spcPts val="800"/>
              </a:spcBef>
              <a:buSzPct val="120000"/>
              <a:defRPr/>
            </a:pPr>
            <a:r>
              <a:rPr lang="ru-RU" altLang="ru-RU" sz="1800" dirty="0"/>
              <a:t>Суть акции: фирма «1С» бесплатно обеспечивает </a:t>
            </a:r>
            <a:r>
              <a:rPr lang="ru-RU" altLang="ru-RU" sz="1800" dirty="0" smtClean="0"/>
              <a:t>информационную </a:t>
            </a:r>
            <a:r>
              <a:rPr lang="ru-RU" altLang="ru-RU" sz="1800" dirty="0"/>
              <a:t>и методическую поддержку </a:t>
            </a:r>
            <a:r>
              <a:rPr lang="ru-RU" altLang="ru-RU" sz="1800" dirty="0" smtClean="0"/>
              <a:t>преподавателям</a:t>
            </a:r>
            <a:r>
              <a:rPr lang="ru-RU" altLang="ru-RU" sz="1800" dirty="0"/>
              <a:t>, заинтересованным </a:t>
            </a:r>
            <a:r>
              <a:rPr lang="ru-RU" altLang="ru-RU" sz="1800" dirty="0">
                <a:solidFill>
                  <a:srgbClr val="003399"/>
                </a:solidFill>
              </a:rPr>
              <a:t>во </a:t>
            </a:r>
            <a:r>
              <a:rPr lang="ru-RU" altLang="ru-RU" sz="1800" dirty="0" smtClean="0">
                <a:solidFill>
                  <a:srgbClr val="003399"/>
                </a:solidFill>
              </a:rPr>
              <a:t>встраивании сертифицированных </a:t>
            </a:r>
            <a:r>
              <a:rPr lang="ru-RU" altLang="ru-RU" sz="1800" dirty="0">
                <a:solidFill>
                  <a:srgbClr val="003399"/>
                </a:solidFill>
              </a:rPr>
              <a:t>курсов 1С в собственные учебные </a:t>
            </a:r>
            <a:r>
              <a:rPr lang="ru-RU" altLang="ru-RU" sz="1800" dirty="0" smtClean="0">
                <a:solidFill>
                  <a:srgbClr val="003399"/>
                </a:solidFill>
              </a:rPr>
              <a:t>программы</a:t>
            </a:r>
            <a:r>
              <a:rPr lang="ru-RU" altLang="ru-RU" sz="1800" dirty="0" smtClean="0"/>
              <a:t>.</a:t>
            </a:r>
          </a:p>
          <a:p>
            <a:pPr>
              <a:lnSpc>
                <a:spcPct val="70000"/>
              </a:lnSpc>
              <a:spcBef>
                <a:spcPts val="800"/>
              </a:spcBef>
              <a:spcAft>
                <a:spcPts val="600"/>
              </a:spcAft>
              <a:buSzPct val="120000"/>
              <a:defRPr/>
            </a:pPr>
            <a:r>
              <a:rPr lang="ru-RU" altLang="ru-RU" sz="1800" dirty="0" smtClean="0"/>
              <a:t>За 4 года:</a:t>
            </a:r>
            <a:endParaRPr lang="ru-RU" altLang="ru-RU" sz="1800" dirty="0"/>
          </a:p>
          <a:p>
            <a:pPr>
              <a:lnSpc>
                <a:spcPct val="70000"/>
              </a:lnSpc>
              <a:spcBef>
                <a:spcPts val="800"/>
              </a:spcBef>
              <a:buSzPct val="120000"/>
              <a:defRPr/>
            </a:pPr>
            <a:endParaRPr lang="ru-RU" altLang="ru-RU" sz="1800" dirty="0" smtClean="0">
              <a:solidFill>
                <a:srgbClr val="003399"/>
              </a:solidFill>
            </a:endParaRPr>
          </a:p>
          <a:p>
            <a:pPr>
              <a:lnSpc>
                <a:spcPct val="70000"/>
              </a:lnSpc>
              <a:spcBef>
                <a:spcPts val="800"/>
              </a:spcBef>
              <a:buSzPct val="120000"/>
              <a:defRPr/>
            </a:pPr>
            <a:endParaRPr lang="ru-RU" altLang="ru-RU" sz="1800" dirty="0">
              <a:solidFill>
                <a:srgbClr val="003399"/>
              </a:solidFill>
            </a:endParaRPr>
          </a:p>
          <a:p>
            <a:pPr>
              <a:lnSpc>
                <a:spcPct val="70000"/>
              </a:lnSpc>
              <a:spcBef>
                <a:spcPts val="800"/>
              </a:spcBef>
              <a:buSzPct val="120000"/>
              <a:defRPr/>
            </a:pPr>
            <a:endParaRPr lang="ru-RU" altLang="ru-RU" sz="1800" dirty="0" smtClean="0">
              <a:solidFill>
                <a:srgbClr val="003399"/>
              </a:solidFill>
            </a:endParaRPr>
          </a:p>
          <a:p>
            <a:pPr marL="0" indent="0">
              <a:lnSpc>
                <a:spcPct val="70000"/>
              </a:lnSpc>
              <a:spcBef>
                <a:spcPts val="800"/>
              </a:spcBef>
              <a:buSzPct val="120000"/>
              <a:buFontTx/>
              <a:buNone/>
              <a:defRPr/>
            </a:pPr>
            <a:endParaRPr lang="ru-RU" altLang="ru-RU" sz="1800" dirty="0">
              <a:solidFill>
                <a:srgbClr val="003399"/>
              </a:solidFill>
            </a:endParaRPr>
          </a:p>
          <a:p>
            <a:pPr marL="0" indent="0" eaLnBrk="1" hangingPunct="1">
              <a:lnSpc>
                <a:spcPct val="75000"/>
              </a:lnSpc>
              <a:spcBef>
                <a:spcPts val="300"/>
              </a:spcBef>
              <a:spcAft>
                <a:spcPts val="300"/>
              </a:spcAft>
              <a:buFont typeface="Wingdings" pitchFamily="2" charset="2"/>
              <a:buNone/>
              <a:tabLst>
                <a:tab pos="536575" algn="l"/>
              </a:tabLst>
              <a:defRPr/>
            </a:pPr>
            <a:r>
              <a:rPr lang="ru-RU" altLang="ru-RU" sz="1800" dirty="0">
                <a:solidFill>
                  <a:srgbClr val="000000"/>
                </a:solidFill>
              </a:rPr>
              <a:t>Для преподавателей, получивших в рамках акции </a:t>
            </a:r>
            <a:r>
              <a:rPr lang="ru-RU" altLang="ru-RU" sz="1800" dirty="0" smtClean="0">
                <a:solidFill>
                  <a:srgbClr val="000000"/>
                </a:solidFill>
              </a:rPr>
              <a:t>сертификат </a:t>
            </a:r>
            <a:r>
              <a:rPr lang="ru-RU" altLang="ru-RU" sz="1800" dirty="0">
                <a:solidFill>
                  <a:srgbClr val="000000"/>
                </a:solidFill>
              </a:rPr>
              <a:t>на право преподавания </a:t>
            </a:r>
            <a:r>
              <a:rPr lang="ru-RU" altLang="ru-RU" sz="1800" dirty="0" smtClean="0">
                <a:solidFill>
                  <a:srgbClr val="000000"/>
                </a:solidFill>
              </a:rPr>
              <a:t>сертифицированных курсов</a:t>
            </a:r>
            <a:r>
              <a:rPr lang="ru-RU" altLang="ru-RU" sz="1800" dirty="0">
                <a:solidFill>
                  <a:srgbClr val="000000"/>
                </a:solidFill>
              </a:rPr>
              <a:t>, 1С:Учебный центр №1 выдаст </a:t>
            </a:r>
            <a:r>
              <a:rPr lang="ru-RU" sz="1800" dirty="0">
                <a:solidFill>
                  <a:srgbClr val="003399"/>
                </a:solidFill>
              </a:rPr>
              <a:t>Удостоверение о повышении квалификации </a:t>
            </a:r>
            <a:endParaRPr lang="ru-RU" altLang="ru-RU" sz="1800" dirty="0">
              <a:solidFill>
                <a:srgbClr val="003399"/>
              </a:solidFill>
            </a:endParaRPr>
          </a:p>
          <a:p>
            <a:pPr marL="0" indent="0" eaLnBrk="1" hangingPunct="1">
              <a:lnSpc>
                <a:spcPct val="75000"/>
              </a:lnSpc>
              <a:spcBef>
                <a:spcPts val="300"/>
              </a:spcBef>
              <a:spcAft>
                <a:spcPts val="300"/>
              </a:spcAft>
              <a:buFont typeface="Wingdings" pitchFamily="2" charset="2"/>
              <a:buNone/>
              <a:tabLst>
                <a:tab pos="536575" algn="l"/>
              </a:tabLst>
              <a:defRPr/>
            </a:pPr>
            <a:r>
              <a:rPr lang="ru-RU" altLang="ru-RU" sz="1800" kern="0" dirty="0"/>
              <a:t>В качестве итоговой аттестации – </a:t>
            </a:r>
            <a:r>
              <a:rPr lang="ru-RU" altLang="ru-RU" sz="1800" kern="0" dirty="0" smtClean="0"/>
              <a:t>сертифицированный экзамен</a:t>
            </a:r>
            <a:br>
              <a:rPr lang="ru-RU" altLang="ru-RU" sz="1800" kern="0" dirty="0" smtClean="0"/>
            </a:br>
            <a:endParaRPr lang="ru-RU" altLang="ru-RU" sz="1800" dirty="0">
              <a:solidFill>
                <a:srgbClr val="003399"/>
              </a:solidFill>
            </a:endParaRPr>
          </a:p>
          <a:p>
            <a:pPr>
              <a:lnSpc>
                <a:spcPct val="70000"/>
              </a:lnSpc>
              <a:spcBef>
                <a:spcPts val="800"/>
              </a:spcBef>
              <a:buSzPct val="120000"/>
              <a:defRPr/>
            </a:pPr>
            <a:r>
              <a:rPr lang="ru-RU" altLang="ru-RU" sz="1800" dirty="0" smtClean="0">
                <a:solidFill>
                  <a:srgbClr val="003399"/>
                </a:solidFill>
              </a:rPr>
              <a:t>Сегодня и завтра на стенде «1C» </a:t>
            </a:r>
            <a:r>
              <a:rPr lang="ru-RU" altLang="ru-RU" sz="1800" i="1" dirty="0" smtClean="0">
                <a:solidFill>
                  <a:srgbClr val="003399"/>
                </a:solidFill>
              </a:rPr>
              <a:t>Елизавета Павлова </a:t>
            </a:r>
          </a:p>
          <a:p>
            <a:pPr lvl="1">
              <a:lnSpc>
                <a:spcPct val="70000"/>
              </a:lnSpc>
              <a:spcBef>
                <a:spcPts val="800"/>
              </a:spcBef>
              <a:buSzPct val="120000"/>
              <a:defRPr/>
            </a:pPr>
            <a:r>
              <a:rPr lang="ru-RU" altLang="ru-RU" dirty="0"/>
              <a:t>О</a:t>
            </a:r>
            <a:r>
              <a:rPr lang="ru-RU" altLang="ru-RU" dirty="0" smtClean="0"/>
              <a:t>тветит на ваши вопросы по данной акции и подготовке программистов 1С </a:t>
            </a:r>
          </a:p>
          <a:p>
            <a:pPr lvl="1">
              <a:lnSpc>
                <a:spcPct val="70000"/>
              </a:lnSpc>
              <a:spcBef>
                <a:spcPts val="800"/>
              </a:spcBef>
              <a:buSzPct val="120000"/>
              <a:defRPr/>
            </a:pPr>
            <a:r>
              <a:rPr lang="ru-RU" altLang="ru-RU" dirty="0" smtClean="0"/>
              <a:t>Примет </a:t>
            </a:r>
            <a:r>
              <a:rPr lang="ru-RU" altLang="ru-RU" dirty="0"/>
              <a:t>заявку на участие в акции</a:t>
            </a:r>
          </a:p>
          <a:p>
            <a:pPr lvl="1">
              <a:lnSpc>
                <a:spcPct val="70000"/>
              </a:lnSpc>
              <a:spcBef>
                <a:spcPts val="800"/>
              </a:spcBef>
              <a:defRPr/>
            </a:pPr>
            <a:r>
              <a:rPr lang="ru-RU" altLang="ru-RU" dirty="0" smtClean="0"/>
              <a:t>Предоставит рекомендации </a:t>
            </a:r>
            <a:r>
              <a:rPr lang="ru-RU" altLang="ru-RU" dirty="0"/>
              <a:t>по встраиванию </a:t>
            </a:r>
            <a:r>
              <a:rPr lang="ru-RU" altLang="ru-RU" dirty="0" smtClean="0"/>
              <a:t>курсов, а </a:t>
            </a:r>
            <a:r>
              <a:rPr lang="ru-RU" altLang="ru-RU" dirty="0">
                <a:solidFill>
                  <a:srgbClr val="003399"/>
                </a:solidFill>
              </a:rPr>
              <a:t>также доступ к первому курсу обучения </a:t>
            </a:r>
            <a:r>
              <a:rPr lang="ru-RU" altLang="ru-RU" dirty="0" smtClean="0"/>
              <a:t>в рамках акции</a:t>
            </a:r>
            <a:endParaRPr lang="ru-RU" altLang="ru-RU" dirty="0"/>
          </a:p>
          <a:p>
            <a:pPr marL="374650" lvl="1" indent="0">
              <a:lnSpc>
                <a:spcPct val="70000"/>
              </a:lnSpc>
              <a:spcBef>
                <a:spcPts val="800"/>
              </a:spcBef>
              <a:buClrTx/>
              <a:buFontTx/>
              <a:buNone/>
              <a:defRPr/>
            </a:pPr>
            <a:endParaRPr lang="ru-RU" altLang="ru-RU" sz="1600" dirty="0"/>
          </a:p>
          <a:p>
            <a:pPr lvl="1">
              <a:lnSpc>
                <a:spcPct val="75000"/>
              </a:lnSpc>
              <a:spcBef>
                <a:spcPts val="300"/>
              </a:spcBef>
              <a:buClrTx/>
              <a:buFontTx/>
              <a:buBlip>
                <a:blip r:embed="rId3"/>
              </a:buBlip>
              <a:defRPr/>
            </a:pPr>
            <a:endParaRPr lang="ru-RU" altLang="ru-RU" sz="1600" dirty="0">
              <a:latin typeface="Arial" charset="0"/>
            </a:endParaRPr>
          </a:p>
          <a:p>
            <a:pPr lvl="1">
              <a:lnSpc>
                <a:spcPct val="75000"/>
              </a:lnSpc>
              <a:spcBef>
                <a:spcPts val="300"/>
              </a:spcBef>
              <a:buClrTx/>
              <a:buFontTx/>
              <a:buNone/>
              <a:defRPr/>
            </a:pPr>
            <a:endParaRPr lang="ru-RU" altLang="ru-RU" sz="1600" dirty="0">
              <a:latin typeface="Arial" charset="0"/>
            </a:endParaRPr>
          </a:p>
        </p:txBody>
      </p:sp>
      <p:sp>
        <p:nvSpPr>
          <p:cNvPr id="10244" name="Rectangle 62"/>
          <p:cNvSpPr>
            <a:spLocks noChangeArrowheads="1"/>
          </p:cNvSpPr>
          <p:nvPr/>
        </p:nvSpPr>
        <p:spPr bwMode="auto">
          <a:xfrm>
            <a:off x="0" y="2564904"/>
            <a:ext cx="8874125" cy="1022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354013" eaLnBrk="0" hangingPunct="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 lvl="2" eaLnBrk="1" hangingPunct="1">
              <a:lnSpc>
                <a:spcPct val="70000"/>
              </a:lnSpc>
              <a:spcBef>
                <a:spcPts val="600"/>
              </a:spcBef>
              <a:buClr>
                <a:srgbClr val="FF0000"/>
              </a:buClr>
              <a:buSzPct val="120000"/>
              <a:buFontTx/>
              <a:buBlip>
                <a:blip r:embed="rId4"/>
              </a:buBlip>
            </a:pPr>
            <a:r>
              <a:rPr lang="ru-RU" altLang="ru-RU" sz="1800" dirty="0">
                <a:solidFill>
                  <a:srgbClr val="000000"/>
                </a:solidFill>
              </a:rPr>
              <a:t>Курсы прошли более 750  преподавателей из 260 образовательных организаций</a:t>
            </a:r>
          </a:p>
          <a:p>
            <a:pPr lvl="2" eaLnBrk="1" hangingPunct="1">
              <a:lnSpc>
                <a:spcPct val="70000"/>
              </a:lnSpc>
              <a:spcBef>
                <a:spcPts val="600"/>
              </a:spcBef>
              <a:buClr>
                <a:srgbClr val="FF0000"/>
              </a:buClr>
              <a:buSzPct val="120000"/>
              <a:buFontTx/>
              <a:buBlip>
                <a:blip r:embed="rId4"/>
              </a:buBlip>
            </a:pPr>
            <a:r>
              <a:rPr lang="ru-RU" altLang="ru-RU" sz="1800" dirty="0">
                <a:solidFill>
                  <a:srgbClr val="000000"/>
                </a:solidFill>
              </a:rPr>
              <a:t>182 дисциплины ранее не включали модули, связанные с 1С:Предприятием </a:t>
            </a:r>
          </a:p>
          <a:p>
            <a:pPr lvl="2" eaLnBrk="1" hangingPunct="1">
              <a:lnSpc>
                <a:spcPct val="70000"/>
              </a:lnSpc>
              <a:spcBef>
                <a:spcPts val="600"/>
              </a:spcBef>
              <a:buClr>
                <a:srgbClr val="FF0000"/>
              </a:buClr>
              <a:buSzPct val="120000"/>
              <a:buFontTx/>
              <a:buBlip>
                <a:blip r:embed="rId4"/>
              </a:buBlip>
            </a:pPr>
            <a:r>
              <a:rPr lang="ru-RU" altLang="ru-RU" sz="1800" dirty="0">
                <a:solidFill>
                  <a:srgbClr val="000000"/>
                </a:solidFill>
              </a:rPr>
              <a:t>В 2016 – присоединились 101 новых вуза и колледжа</a:t>
            </a:r>
          </a:p>
        </p:txBody>
      </p:sp>
      <p:sp>
        <p:nvSpPr>
          <p:cNvPr id="10245" name="Rectangle 66"/>
          <p:cNvSpPr>
            <a:spLocks noChangeArrowheads="1"/>
          </p:cNvSpPr>
          <p:nvPr/>
        </p:nvSpPr>
        <p:spPr bwMode="auto">
          <a:xfrm>
            <a:off x="1189038" y="860425"/>
            <a:ext cx="10795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 eaLnBrk="1" hangingPunct="1">
              <a:buClrTx/>
              <a:buSzPct val="120000"/>
              <a:buFontTx/>
              <a:buNone/>
            </a:pPr>
            <a:r>
              <a:rPr lang="en-US" altLang="ru-RU" sz="1600">
                <a:solidFill>
                  <a:srgbClr val="003399"/>
                </a:solidFill>
              </a:rPr>
              <a:t>1c.ru/top</a:t>
            </a:r>
            <a:endParaRPr lang="ru-RU" altLang="ru-RU" sz="1600">
              <a:solidFill>
                <a:srgbClr val="00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7439093"/>
      </p:ext>
    </p:extLst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66"/>
          <p:cNvSpPr>
            <a:spLocks noChangeArrowheads="1"/>
          </p:cNvSpPr>
          <p:nvPr/>
        </p:nvSpPr>
        <p:spPr bwMode="auto">
          <a:xfrm>
            <a:off x="1189038" y="860425"/>
            <a:ext cx="10795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 eaLnBrk="1" hangingPunct="1">
              <a:buClrTx/>
              <a:buSzPct val="120000"/>
              <a:buFontTx/>
              <a:buNone/>
            </a:pPr>
            <a:r>
              <a:rPr lang="en-US" altLang="ru-RU" sz="1600">
                <a:solidFill>
                  <a:srgbClr val="003399"/>
                </a:solidFill>
              </a:rPr>
              <a:t>1c.ru/top</a:t>
            </a:r>
            <a:endParaRPr lang="ru-RU" altLang="ru-RU" sz="1600">
              <a:solidFill>
                <a:srgbClr val="003399"/>
              </a:solidFill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1547813" y="0"/>
            <a:ext cx="7488237" cy="1287463"/>
          </a:xfrm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lnSpc>
                <a:spcPct val="70000"/>
              </a:lnSpc>
            </a:pPr>
            <a:r>
              <a:rPr lang="ru-RU" altLang="ru-RU" sz="2000" smtClean="0">
                <a:solidFill>
                  <a:schemeClr val="tx1"/>
                </a:solidFill>
              </a:rPr>
              <a:t>Рекомендации по встраиванию сертифицированных учебных курсов фирмы «1С» в образовательные программы вузов</a:t>
            </a:r>
            <a:br>
              <a:rPr lang="ru-RU" altLang="ru-RU" sz="2000" smtClean="0">
                <a:solidFill>
                  <a:schemeClr val="tx1"/>
                </a:solidFill>
              </a:rPr>
            </a:br>
            <a:r>
              <a:rPr lang="ru-RU" altLang="ru-RU" sz="2000" smtClean="0">
                <a:solidFill>
                  <a:schemeClr val="tx1"/>
                </a:solidFill>
              </a:rPr>
              <a:t>под ред. А.Ю. Филипповича</a:t>
            </a:r>
          </a:p>
        </p:txBody>
      </p:sp>
      <p:sp>
        <p:nvSpPr>
          <p:cNvPr id="9220" name="Rectangle 49"/>
          <p:cNvSpPr>
            <a:spLocks noChangeArrowheads="1"/>
          </p:cNvSpPr>
          <p:nvPr/>
        </p:nvSpPr>
        <p:spPr bwMode="auto">
          <a:xfrm>
            <a:off x="107950" y="1412875"/>
            <a:ext cx="7667625" cy="297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>
              <a:lnSpc>
                <a:spcPct val="85000"/>
              </a:lnSpc>
              <a:buSzPct val="120000"/>
            </a:pPr>
            <a:r>
              <a:rPr lang="ru-RU" altLang="ru-RU" sz="1800" dirty="0"/>
              <a:t>«Рекомендации по встраиванию сертифицированных учебных курсов фирмы «1С» в образовательные программы под ред. А.Ю. Филипповича»</a:t>
            </a:r>
            <a:r>
              <a:rPr lang="ru-RU" altLang="ru-RU" sz="1800" dirty="0">
                <a:solidFill>
                  <a:srgbClr val="000000"/>
                </a:solidFill>
              </a:rPr>
              <a:t> - </a:t>
            </a:r>
            <a:br>
              <a:rPr lang="ru-RU" altLang="ru-RU" sz="1800" dirty="0">
                <a:solidFill>
                  <a:srgbClr val="000000"/>
                </a:solidFill>
              </a:rPr>
            </a:br>
            <a:r>
              <a:rPr lang="ru-RU" altLang="ru-RU" sz="1800" dirty="0">
                <a:solidFill>
                  <a:srgbClr val="000000"/>
                </a:solidFill>
              </a:rPr>
              <a:t>для успешной интеграции  учебных курсов «1С:Предприятие» в учебные программы вузов и колледжей, для подготовки высококвалифицированных ИТ-кадров, умеющих работать с технологиями «1С». </a:t>
            </a:r>
          </a:p>
          <a:p>
            <a:pPr>
              <a:lnSpc>
                <a:spcPct val="85000"/>
              </a:lnSpc>
              <a:buSzPct val="120000"/>
            </a:pPr>
            <a:r>
              <a:rPr lang="ru-RU" altLang="ru-RU" sz="1800" dirty="0">
                <a:solidFill>
                  <a:srgbClr val="000000"/>
                </a:solidFill>
              </a:rPr>
              <a:t>Рекомендации охватывают </a:t>
            </a:r>
            <a:r>
              <a:rPr lang="ru-RU" altLang="ru-RU" sz="1800" dirty="0">
                <a:solidFill>
                  <a:srgbClr val="003399"/>
                </a:solidFill>
              </a:rPr>
              <a:t>ИТ-направления подготовки</a:t>
            </a:r>
            <a:r>
              <a:rPr lang="ru-RU" altLang="ru-RU" sz="1800" dirty="0">
                <a:solidFill>
                  <a:srgbClr val="0070C0"/>
                </a:solidFill>
              </a:rPr>
              <a:t> </a:t>
            </a:r>
            <a:r>
              <a:rPr lang="ru-RU" altLang="ru-RU" sz="1800" dirty="0">
                <a:solidFill>
                  <a:srgbClr val="000000"/>
                </a:solidFill>
              </a:rPr>
              <a:t>специалистов и предназначены для преподавателей, рассматривающих в своих учебных курсах вопросы  разработки, администрирования, внедрения, сопровождения корпоративных информационных систем и прикладных решений на их основе </a:t>
            </a:r>
          </a:p>
        </p:txBody>
      </p:sp>
      <p:pic>
        <p:nvPicPr>
          <p:cNvPr id="9221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5575" y="1028700"/>
            <a:ext cx="1485900" cy="2082800"/>
          </a:xfrm>
          <a:prstGeom prst="rect">
            <a:avLst/>
          </a:prstGeom>
          <a:noFill/>
          <a:ln w="9525">
            <a:solidFill>
              <a:schemeClr val="tx1">
                <a:alpha val="65881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22" name="Rectangle 49"/>
          <p:cNvSpPr>
            <a:spLocks noChangeArrowheads="1"/>
          </p:cNvSpPr>
          <p:nvPr/>
        </p:nvSpPr>
        <p:spPr bwMode="auto">
          <a:xfrm>
            <a:off x="180975" y="3935413"/>
            <a:ext cx="7505700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>
              <a:lnSpc>
                <a:spcPct val="80000"/>
              </a:lnSpc>
              <a:buSzPct val="120000"/>
            </a:pPr>
            <a:endParaRPr lang="ru-RU" altLang="ru-RU" sz="1600">
              <a:solidFill>
                <a:srgbClr val="000000"/>
              </a:solidFill>
            </a:endParaRPr>
          </a:p>
        </p:txBody>
      </p:sp>
      <p:sp>
        <p:nvSpPr>
          <p:cNvPr id="11" name="Rectangle 49"/>
          <p:cNvSpPr>
            <a:spLocks noChangeArrowheads="1"/>
          </p:cNvSpPr>
          <p:nvPr/>
        </p:nvSpPr>
        <p:spPr bwMode="auto">
          <a:xfrm>
            <a:off x="107950" y="4425950"/>
            <a:ext cx="9036050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>
              <a:lnSpc>
                <a:spcPct val="80000"/>
              </a:lnSpc>
              <a:buSzPct val="120000"/>
              <a:defRPr/>
            </a:pPr>
            <a:r>
              <a:rPr lang="ru-RU" altLang="ru-RU" sz="1800" dirty="0" smtClean="0">
                <a:solidFill>
                  <a:srgbClr val="000000"/>
                </a:solidFill>
              </a:rPr>
              <a:t>В книге приведена типовая образовательная программа "Разработчик 1С"</a:t>
            </a:r>
          </a:p>
          <a:p>
            <a:pPr marL="0" lvl="1" indent="0">
              <a:lnSpc>
                <a:spcPct val="80000"/>
              </a:lnSpc>
              <a:buSzPct val="120000"/>
              <a:buFontTx/>
              <a:buNone/>
              <a:defRPr/>
            </a:pPr>
            <a:r>
              <a:rPr lang="ru-RU" altLang="ru-RU" dirty="0" smtClean="0">
                <a:solidFill>
                  <a:srgbClr val="000000"/>
                </a:solidFill>
              </a:rPr>
              <a:t/>
            </a:r>
            <a:br>
              <a:rPr lang="ru-RU" altLang="ru-RU" dirty="0" smtClean="0">
                <a:solidFill>
                  <a:srgbClr val="000000"/>
                </a:solidFill>
              </a:rPr>
            </a:br>
            <a:r>
              <a:rPr lang="ru-RU" altLang="ru-RU" dirty="0" smtClean="0">
                <a:solidFill>
                  <a:srgbClr val="000000"/>
                </a:solidFill>
              </a:rPr>
              <a:t>На данный момент выпущена уже 4-я редакция, </a:t>
            </a:r>
            <a:r>
              <a:rPr lang="ru-RU" altLang="ru-RU" dirty="0" smtClean="0"/>
              <a:t>в которую добавлены разделы, связанные с оценкой результатов обучения по встроенным сертифицированным курсам с помощью практико-ориентированных экзаменов.</a:t>
            </a:r>
          </a:p>
          <a:p>
            <a:pPr marL="0" lvl="1" indent="0">
              <a:lnSpc>
                <a:spcPct val="80000"/>
              </a:lnSpc>
              <a:buSzPct val="120000"/>
              <a:buFontTx/>
              <a:buNone/>
              <a:defRPr/>
            </a:pPr>
            <a:r>
              <a:rPr lang="ru-RU" altLang="ru-RU" dirty="0"/>
              <a:t> </a:t>
            </a:r>
            <a:r>
              <a:rPr lang="ru-RU" altLang="ru-RU" dirty="0" smtClean="0"/>
              <a:t>Книга имеется в раздаче, ее можно получить на стенде, а также скачать в электронном виде</a:t>
            </a:r>
          </a:p>
          <a:p>
            <a:pPr marL="0" indent="0">
              <a:lnSpc>
                <a:spcPct val="80000"/>
              </a:lnSpc>
              <a:buSzPct val="120000"/>
              <a:buFontTx/>
              <a:buNone/>
              <a:defRPr/>
            </a:pPr>
            <a:endParaRPr lang="ru-RU" altLang="ru-RU" sz="180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084536"/>
      </p:ext>
    </p:extLst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23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475656" y="115888"/>
            <a:ext cx="7668344" cy="1225550"/>
          </a:xfrm>
        </p:spPr>
        <p:txBody>
          <a:bodyPr/>
          <a:lstStyle/>
          <a:p>
            <a:r>
              <a:rPr lang="ru-RU" altLang="ru-RU" sz="2000" dirty="0" smtClean="0"/>
              <a:t>сертифицированные учебные курсы 1С готовы </a:t>
            </a:r>
            <a:br>
              <a:rPr lang="ru-RU" altLang="ru-RU" sz="2000" dirty="0" smtClean="0"/>
            </a:br>
            <a:r>
              <a:rPr lang="ru-RU" altLang="ru-RU" sz="2000" dirty="0" smtClean="0"/>
              <a:t>для встраивания в образовательные программы</a:t>
            </a:r>
            <a:br>
              <a:rPr lang="ru-RU" altLang="ru-RU" sz="2000" dirty="0" smtClean="0"/>
            </a:br>
            <a:r>
              <a:rPr lang="ru-RU" altLang="ru-RU" sz="2000" dirty="0" smtClean="0"/>
              <a:t>(</a:t>
            </a:r>
            <a:r>
              <a:rPr lang="ru-RU" sz="2000" u="sng" dirty="0"/>
              <a:t>https://</a:t>
            </a:r>
            <a:r>
              <a:rPr lang="ru-RU" sz="2000" u="sng" dirty="0" smtClean="0"/>
              <a:t>www.1c.ru/rus/partners/training/default.jsp)</a:t>
            </a:r>
            <a:endParaRPr lang="ru-RU" altLang="ru-RU" sz="2000" dirty="0" smtClean="0"/>
          </a:p>
        </p:txBody>
      </p:sp>
      <p:pic>
        <p:nvPicPr>
          <p:cNvPr id="351234" name="Picture 5" descr="buh_2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54150"/>
            <a:ext cx="4572000" cy="323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1235" name="Picture 7" descr="curse_do_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278313"/>
            <a:ext cx="4572000" cy="323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1236" name="Picture 9" descr="zup_2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1463675"/>
            <a:ext cx="4572000" cy="324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1237" name="Picture 13" descr="ut_2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4257675"/>
            <a:ext cx="4572000" cy="322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60216512"/>
      </p:ext>
    </p:extLst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2133600"/>
            <a:ext cx="7772400" cy="1511300"/>
          </a:xfrm>
        </p:spPr>
        <p:txBody>
          <a:bodyPr/>
          <a:lstStyle/>
          <a:p>
            <a:pPr eaLnBrk="1" hangingPunct="1"/>
            <a:r>
              <a:rPr lang="ru-RU" altLang="ru-RU" smtClean="0"/>
              <a:t>Благодарю за внимание</a:t>
            </a:r>
            <a:br>
              <a:rPr lang="ru-RU" altLang="ru-RU" smtClean="0"/>
            </a:br>
            <a:r>
              <a:rPr lang="ru-RU" altLang="ru-RU" smtClean="0"/>
              <a:t/>
            </a:r>
            <a:br>
              <a:rPr lang="ru-RU" altLang="ru-RU" smtClean="0"/>
            </a:br>
            <a:r>
              <a:rPr lang="ru-RU" altLang="ru-RU" smtClean="0"/>
              <a:t/>
            </a:r>
            <a:br>
              <a:rPr lang="ru-RU" altLang="ru-RU" smtClean="0"/>
            </a:br>
            <a:endParaRPr lang="ru-RU" altLang="ru-RU" smtClean="0"/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16013" y="4724400"/>
            <a:ext cx="6400800" cy="1752600"/>
          </a:xfrm>
        </p:spPr>
        <p:txBody>
          <a:bodyPr/>
          <a:lstStyle/>
          <a:p>
            <a:pPr eaLnBrk="1" hangingPunct="1"/>
            <a:r>
              <a:rPr lang="en-US" altLang="ru-RU" smtClean="0">
                <a:solidFill>
                  <a:schemeClr val="accent2"/>
                </a:solidFill>
              </a:rPr>
              <a:t>WWW.1C.RU</a:t>
            </a:r>
          </a:p>
          <a:p>
            <a:pPr eaLnBrk="1" hangingPunct="1"/>
            <a:r>
              <a:rPr lang="en-US" altLang="ru-RU" smtClean="0">
                <a:solidFill>
                  <a:schemeClr val="accent2"/>
                </a:solidFill>
              </a:rPr>
              <a:t>DIGS@1C.RU</a:t>
            </a:r>
            <a:endParaRPr lang="ru-RU" altLang="ru-RU" smtClean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2050773"/>
      </p:ext>
    </p:extLst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457200" y="1772816"/>
            <a:ext cx="3008313" cy="4353347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Охватывает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dirty="0" smtClean="0"/>
              <a:t> все ступени обучения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dirty="0" smtClean="0"/>
              <a:t>Разные трудовые функции и трудовые действия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Необходимо учитывать в учебных планах подготовки специалистов в </a:t>
            </a:r>
            <a:r>
              <a:rPr lang="ru-RU" dirty="0" err="1" smtClean="0"/>
              <a:t>пед</a:t>
            </a:r>
            <a:r>
              <a:rPr lang="ru-RU" dirty="0" smtClean="0"/>
              <a:t>. Вузах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Курсы повышения квалификации для педагогического персонала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 smtClean="0"/>
          </a:p>
          <a:p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</p:txBody>
      </p:sp>
      <p:pic>
        <p:nvPicPr>
          <p:cNvPr id="7" name="Объект 6"/>
          <p:cNvPicPr>
            <a:picLocks noGrp="1"/>
          </p:cNvPicPr>
          <p:nvPr>
            <p:ph idx="1"/>
          </p:nvPr>
        </p:nvPicPr>
        <p:blipFill rotWithShape="1">
          <a:blip r:embed="rId2"/>
          <a:srcRect l="27295" t="13975" r="29439" b="11252"/>
          <a:stretch/>
        </p:blipFill>
        <p:spPr bwMode="auto">
          <a:xfrm>
            <a:off x="4014178" y="273050"/>
            <a:ext cx="4233493" cy="585311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81490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15900" y="2349500"/>
          <a:ext cx="8677275" cy="420211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47988"/>
                <a:gridCol w="5329287"/>
              </a:tblGrid>
              <a:tr h="27190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</a:rPr>
                        <a:t>44.03.01 </a:t>
                      </a: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</a:rPr>
                        <a:t>Педагогическое образование</a:t>
                      </a: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600" b="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Начальное образование</a:t>
                      </a:r>
                    </a:p>
                    <a:p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 </a:t>
                      </a:r>
                    </a:p>
                    <a:p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Математика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</a:t>
                      </a:r>
                      <a:r>
                        <a:rPr lang="ru-RU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Управление образованием</a:t>
                      </a:r>
                    </a:p>
                  </a:txBody>
                  <a:tcPr marL="36090" marR="36090" marT="0" marB="0"/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ru-RU" sz="16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ru-RU" sz="1600" b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Комплект электронных учебных материалов для начальной школы (1С:Школа)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Комплект электронных учебных материалов для школы по математике (1С:Школа)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1С:Математический конструктор</a:t>
                      </a:r>
                    </a:p>
                    <a:p>
                      <a:pPr marL="285750" indent="-2857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</a:rPr>
                        <a:t>1С:Автоматизированное </a:t>
                      </a: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</a:rPr>
                        <a:t>составление </a:t>
                      </a: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</a:rPr>
                        <a:t>расписания</a:t>
                      </a:r>
                    </a:p>
                    <a:p>
                      <a:pPr marL="285750" indent="-2857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</a:rPr>
                        <a:t>1С:Общеобразовательное учреждение</a:t>
                      </a:r>
                    </a:p>
                    <a:p>
                      <a:pPr marL="285750" indent="-2857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</a:rPr>
                        <a:t>1С:Дошкольное учреждение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090" marR="3609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858765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37.03.01 </a:t>
                      </a:r>
                      <a:r>
                        <a:rPr lang="ru-RU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Психология </a:t>
                      </a:r>
                      <a:endParaRPr lang="ru-RU" sz="1600" b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44.05.01 </a:t>
                      </a:r>
                      <a:r>
                        <a:rPr lang="ru-RU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Педагогика и психология </a:t>
                      </a:r>
                      <a:r>
                        <a:rPr lang="ru-RU" sz="16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девиантного</a:t>
                      </a:r>
                      <a:r>
                        <a:rPr lang="ru-RU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поведения</a:t>
                      </a:r>
                    </a:p>
                  </a:txBody>
                  <a:tcPr marL="36090" marR="36090" marT="0" marB="0"/>
                </a:tc>
                <a:tc>
                  <a:txBody>
                    <a:bodyPr/>
                    <a:lstStyle/>
                    <a:p>
                      <a:pPr marL="285750" indent="-28575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1С:Психодиагностика </a:t>
                      </a:r>
                      <a:r>
                        <a:rPr lang="ru-RU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образовательного учреждения</a:t>
                      </a:r>
                    </a:p>
                  </a:txBody>
                  <a:tcPr marL="36090" marR="3609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624301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….</a:t>
                      </a:r>
                      <a:endParaRPr lang="ru-RU" sz="16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90" marR="36090" marT="0" marB="0"/>
                </a:tc>
                <a:tc>
                  <a:txBody>
                    <a:bodyPr/>
                    <a:lstStyle/>
                    <a:p>
                      <a:pPr marL="285750" indent="-28575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….</a:t>
                      </a:r>
                      <a:endParaRPr lang="ru-RU" sz="16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90" marR="3609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112" name="Заголовок 1"/>
          <p:cNvSpPr>
            <a:spLocks noGrp="1"/>
          </p:cNvSpPr>
          <p:nvPr>
            <p:ph type="title"/>
          </p:nvPr>
        </p:nvSpPr>
        <p:spPr>
          <a:xfrm>
            <a:off x="1871663" y="152400"/>
            <a:ext cx="6985000" cy="1081088"/>
          </a:xfrm>
        </p:spPr>
        <p:txBody>
          <a:bodyPr/>
          <a:lstStyle/>
          <a:p>
            <a:r>
              <a:rPr lang="ru-RU" altLang="ru-RU" smtClean="0"/>
              <a:t>ИКТ-компетентность</a:t>
            </a:r>
            <a:r>
              <a:rPr lang="en-US" altLang="ru-RU" smtClean="0"/>
              <a:t> </a:t>
            </a:r>
            <a:r>
              <a:rPr lang="ru-RU" altLang="ru-RU" smtClean="0"/>
              <a:t>педагога</a:t>
            </a:r>
          </a:p>
        </p:txBody>
      </p:sp>
      <p:sp>
        <p:nvSpPr>
          <p:cNvPr id="4113" name="Прямоугольник 7"/>
          <p:cNvSpPr>
            <a:spLocks noChangeArrowheads="1"/>
          </p:cNvSpPr>
          <p:nvPr/>
        </p:nvSpPr>
        <p:spPr bwMode="auto">
          <a:xfrm>
            <a:off x="142875" y="1520825"/>
            <a:ext cx="867727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rgbClr val="008000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000" b="1">
                <a:solidFill>
                  <a:srgbClr val="008000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000" b="1">
                <a:solidFill>
                  <a:srgbClr val="008000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000" b="1">
                <a:solidFill>
                  <a:srgbClr val="008000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000" b="1">
                <a:solidFill>
                  <a:srgbClr val="008000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mtClean="0">
                <a:solidFill>
                  <a:srgbClr val="5F0000"/>
                </a:solidFill>
              </a:rPr>
              <a:t>Использование специализированного программного </a:t>
            </a:r>
            <a:br>
              <a:rPr lang="ru-RU" altLang="ru-RU" smtClean="0">
                <a:solidFill>
                  <a:srgbClr val="5F0000"/>
                </a:solidFill>
              </a:rPr>
            </a:br>
            <a:r>
              <a:rPr lang="ru-RU" altLang="ru-RU" smtClean="0">
                <a:solidFill>
                  <a:srgbClr val="5F0000"/>
                </a:solidFill>
              </a:rPr>
              <a:t>обеспечения в учебных заведениях по направлениям </a:t>
            </a:r>
            <a:br>
              <a:rPr lang="ru-RU" altLang="ru-RU" smtClean="0">
                <a:solidFill>
                  <a:srgbClr val="5F0000"/>
                </a:solidFill>
              </a:rPr>
            </a:br>
            <a:r>
              <a:rPr lang="ru-RU" altLang="ru-RU" smtClean="0">
                <a:solidFill>
                  <a:srgbClr val="0066CC"/>
                </a:solidFill>
              </a:rPr>
              <a:t>подготовки дипломированных специалистов</a:t>
            </a:r>
            <a:r>
              <a:rPr lang="ru-RU" altLang="ru-RU" smtClean="0">
                <a:solidFill>
                  <a:srgbClr val="5F0000"/>
                </a:solidFill>
              </a:rPr>
              <a:t>:</a:t>
            </a:r>
          </a:p>
        </p:txBody>
      </p:sp>
      <p:pic>
        <p:nvPicPr>
          <p:cNvPr id="4114" name="Picture 2" descr="Картинки по запросу профстандарт педагог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463" y="44450"/>
            <a:ext cx="2266950" cy="205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8665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1619250" y="101600"/>
            <a:ext cx="5041900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anose="020B0702020204020303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>
              <a:lnSpc>
                <a:spcPct val="85000"/>
              </a:lnSpc>
              <a:defRPr/>
            </a:pPr>
            <a:r>
              <a:rPr lang="ru-RU" altLang="ru-RU" sz="2000" kern="0" dirty="0" smtClean="0">
                <a:solidFill>
                  <a:srgbClr val="000000"/>
                </a:solidFill>
              </a:rPr>
              <a:t>Организация учебного процесса </a:t>
            </a:r>
            <a:br>
              <a:rPr lang="ru-RU" altLang="ru-RU" sz="2000" kern="0" dirty="0" smtClean="0">
                <a:solidFill>
                  <a:srgbClr val="000000"/>
                </a:solidFill>
              </a:rPr>
            </a:br>
            <a:r>
              <a:rPr lang="ru-RU" altLang="ru-RU" sz="2000" kern="0" dirty="0" smtClean="0">
                <a:solidFill>
                  <a:srgbClr val="000000"/>
                </a:solidFill>
              </a:rPr>
              <a:t>на основе электронных УМК</a:t>
            </a:r>
          </a:p>
        </p:txBody>
      </p:sp>
      <p:sp>
        <p:nvSpPr>
          <p:cNvPr id="11" name="Объект 3"/>
          <p:cNvSpPr txBox="1">
            <a:spLocks/>
          </p:cNvSpPr>
          <p:nvPr/>
        </p:nvSpPr>
        <p:spPr bwMode="auto">
          <a:xfrm>
            <a:off x="112370" y="4487606"/>
            <a:ext cx="7056437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 fontAlgn="base">
              <a:lnSpc>
                <a:spcPct val="90000"/>
              </a:lnSpc>
              <a:spcAft>
                <a:spcPct val="0"/>
              </a:spcAft>
              <a:buFontTx/>
              <a:buNone/>
            </a:pPr>
            <a:r>
              <a:rPr lang="ru-RU" altLang="ru-RU" sz="1600" dirty="0" smtClean="0">
                <a:solidFill>
                  <a:srgbClr val="000099"/>
                </a:solidFill>
              </a:rPr>
              <a:t>Для организации электронного обучения учебные материалы этих продуктов, а также ресурсы открытых федеральных коллекций рекомендуем использовать в системе управления учебным процессом «1С:Образование </a:t>
            </a:r>
            <a:r>
              <a:rPr lang="ru-RU" altLang="ru-RU" sz="1600" dirty="0">
                <a:solidFill>
                  <a:srgbClr val="000099"/>
                </a:solidFill>
              </a:rPr>
              <a:t>5. Школа</a:t>
            </a:r>
            <a:r>
              <a:rPr lang="ru-RU" altLang="ru-RU" sz="1600" dirty="0" smtClean="0">
                <a:solidFill>
                  <a:srgbClr val="000099"/>
                </a:solidFill>
              </a:rPr>
              <a:t>». Новый релиз системы содержит </a:t>
            </a:r>
            <a:r>
              <a:rPr lang="ru-RU" altLang="ru-RU" sz="1600" dirty="0" smtClean="0">
                <a:solidFill>
                  <a:srgbClr val="000000"/>
                </a:solidFill>
              </a:rPr>
              <a:t>существенно доработанный </a:t>
            </a:r>
            <a:r>
              <a:rPr lang="ru-RU" altLang="ru-RU" sz="1600" dirty="0">
                <a:solidFill>
                  <a:srgbClr val="000000"/>
                </a:solidFill>
              </a:rPr>
              <a:t>инструментарий создания авторских учебных </a:t>
            </a:r>
            <a:r>
              <a:rPr lang="ru-RU" altLang="ru-RU" sz="1600" dirty="0" smtClean="0">
                <a:solidFill>
                  <a:srgbClr val="000000"/>
                </a:solidFill>
              </a:rPr>
              <a:t>материалов и аналитических </a:t>
            </a:r>
            <a:r>
              <a:rPr lang="ru-RU" altLang="ru-RU" sz="1600" dirty="0">
                <a:solidFill>
                  <a:srgbClr val="000000"/>
                </a:solidFill>
              </a:rPr>
              <a:t>отчетов о результатах учебной деятельности</a:t>
            </a:r>
            <a:r>
              <a:rPr lang="ru-RU" altLang="ru-RU" sz="1600" b="1" dirty="0">
                <a:solidFill>
                  <a:srgbClr val="000000"/>
                </a:solidFill>
              </a:rPr>
              <a:t>.</a:t>
            </a:r>
          </a:p>
          <a:p>
            <a:pPr fontAlgn="base">
              <a:lnSpc>
                <a:spcPct val="80000"/>
              </a:lnSpc>
              <a:spcAft>
                <a:spcPct val="0"/>
              </a:spcAft>
              <a:buFontTx/>
              <a:buNone/>
            </a:pPr>
            <a:endParaRPr lang="ru-RU" altLang="ru-RU" sz="1600" dirty="0">
              <a:solidFill>
                <a:srgbClr val="000000"/>
              </a:solidFill>
            </a:endParaRPr>
          </a:p>
        </p:txBody>
      </p:sp>
      <p:pic>
        <p:nvPicPr>
          <p:cNvPr id="47207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0391" y="4633853"/>
            <a:ext cx="1347788" cy="186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7487991" y="6415028"/>
            <a:ext cx="16906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ru-RU" sz="1400" b="1" u="sng" dirty="0">
                <a:solidFill>
                  <a:srgbClr val="003399"/>
                </a:solidFill>
              </a:rPr>
              <a:t>obrazovanie.1c.ru</a:t>
            </a:r>
            <a:endParaRPr lang="ru-RU" altLang="ru-RU" sz="1400" b="1" u="sng" dirty="0">
              <a:solidFill>
                <a:srgbClr val="003399"/>
              </a:solidFill>
            </a:endParaRPr>
          </a:p>
        </p:txBody>
      </p:sp>
      <p:sp>
        <p:nvSpPr>
          <p:cNvPr id="12" name="Объект 4"/>
          <p:cNvSpPr txBox="1">
            <a:spLocks/>
          </p:cNvSpPr>
          <p:nvPr/>
        </p:nvSpPr>
        <p:spPr bwMode="auto">
          <a:xfrm>
            <a:off x="83189" y="1321323"/>
            <a:ext cx="6469764" cy="2323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 fontAlgn="base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buFontTx/>
              <a:buNone/>
            </a:pPr>
            <a:r>
              <a:rPr lang="ru-RU" altLang="ru-RU" sz="1600" dirty="0">
                <a:solidFill>
                  <a:srgbClr val="000099"/>
                </a:solidFill>
              </a:rPr>
              <a:t>В 2016 году издательство «1С-Паблишинг» включено в перечень </a:t>
            </a:r>
            <a:r>
              <a:rPr lang="ru-RU" altLang="ru-RU" sz="1600" dirty="0" smtClean="0">
                <a:solidFill>
                  <a:srgbClr val="000099"/>
                </a:solidFill>
              </a:rPr>
              <a:t>издательств</a:t>
            </a:r>
            <a:r>
              <a:rPr lang="ru-RU" altLang="ru-RU" sz="1600" dirty="0">
                <a:solidFill>
                  <a:srgbClr val="000099"/>
                </a:solidFill>
              </a:rPr>
              <a:t>, выпускающих учебные пособия, допущенные </a:t>
            </a:r>
            <a:r>
              <a:rPr lang="ru-RU" altLang="ru-RU" sz="1600" dirty="0" smtClean="0">
                <a:solidFill>
                  <a:srgbClr val="000099"/>
                </a:solidFill>
              </a:rPr>
              <a:t>к </a:t>
            </a:r>
            <a:r>
              <a:rPr lang="ru-RU" altLang="ru-RU" sz="1600" dirty="0">
                <a:solidFill>
                  <a:srgbClr val="000099"/>
                </a:solidFill>
              </a:rPr>
              <a:t>использованию в общеобразовательных организациях </a:t>
            </a:r>
            <a:r>
              <a:rPr lang="ru-RU" altLang="ru-RU" sz="1600" dirty="0" smtClean="0">
                <a:solidFill>
                  <a:srgbClr val="000099"/>
                </a:solidFill>
              </a:rPr>
              <a:t>(</a:t>
            </a:r>
            <a:r>
              <a:rPr lang="ru-RU" altLang="ru-RU" sz="1600" dirty="0">
                <a:solidFill>
                  <a:srgbClr val="000099"/>
                </a:solidFill>
              </a:rPr>
              <a:t>Приказ </a:t>
            </a:r>
            <a:r>
              <a:rPr lang="ru-RU" altLang="ru-RU" sz="1600" dirty="0" err="1">
                <a:solidFill>
                  <a:srgbClr val="000099"/>
                </a:solidFill>
              </a:rPr>
              <a:t>Минобрнауки</a:t>
            </a:r>
            <a:r>
              <a:rPr lang="ru-RU" altLang="ru-RU" sz="1600" dirty="0">
                <a:solidFill>
                  <a:srgbClr val="000099"/>
                </a:solidFill>
              </a:rPr>
              <a:t> РФ от 9 июня 2016 г. №699). </a:t>
            </a:r>
          </a:p>
          <a:p>
            <a:pPr fontAlgn="base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buFontTx/>
              <a:buNone/>
            </a:pPr>
            <a:r>
              <a:rPr lang="ru-RU" altLang="ru-RU" sz="1600" dirty="0">
                <a:solidFill>
                  <a:srgbClr val="000000"/>
                </a:solidFill>
              </a:rPr>
              <a:t>В перечне учебных пособий «1С-Паблишинг» – электронные издания серии «1С:Школа» по всем предметам начальной школы, </a:t>
            </a:r>
            <a:r>
              <a:rPr lang="ru-RU" altLang="ru-RU" sz="1600" dirty="0" smtClean="0">
                <a:solidFill>
                  <a:srgbClr val="000000"/>
                </a:solidFill>
              </a:rPr>
              <a:t>для </a:t>
            </a:r>
            <a:r>
              <a:rPr lang="ru-RU" altLang="ru-RU" sz="1600" dirty="0">
                <a:solidFill>
                  <a:srgbClr val="000000"/>
                </a:solidFill>
              </a:rPr>
              <a:t>средней школы по русскому языку, </a:t>
            </a:r>
            <a:r>
              <a:rPr lang="ru-RU" altLang="ru-RU" sz="1600" dirty="0" smtClean="0">
                <a:solidFill>
                  <a:srgbClr val="000000"/>
                </a:solidFill>
              </a:rPr>
              <a:t>математике и информатике, </a:t>
            </a:r>
            <a:r>
              <a:rPr lang="ru-RU" altLang="ru-RU" sz="1600" dirty="0">
                <a:solidFill>
                  <a:srgbClr val="000000"/>
                </a:solidFill>
              </a:rPr>
              <a:t>физике, химии, биологии и всеобщей </a:t>
            </a:r>
            <a:r>
              <a:rPr lang="ru-RU" altLang="ru-RU" sz="1600" dirty="0" smtClean="0">
                <a:solidFill>
                  <a:srgbClr val="000000"/>
                </a:solidFill>
              </a:rPr>
              <a:t>истории</a:t>
            </a:r>
            <a:r>
              <a:rPr lang="ru-RU" altLang="ru-RU" sz="1600" dirty="0">
                <a:solidFill>
                  <a:srgbClr val="000000"/>
                </a:solidFill>
              </a:rPr>
              <a:t>;</a:t>
            </a:r>
            <a:r>
              <a:rPr lang="ru-RU" altLang="ru-RU" sz="1600" dirty="0" smtClean="0">
                <a:solidFill>
                  <a:srgbClr val="000000"/>
                </a:solidFill>
              </a:rPr>
              <a:t> </a:t>
            </a:r>
            <a:r>
              <a:rPr lang="ru-RU" altLang="ru-RU" sz="1600" dirty="0">
                <a:solidFill>
                  <a:srgbClr val="000000"/>
                </a:solidFill>
              </a:rPr>
              <a:t>конструкторские среды с комплектами интерактивных моделей по математике и биологии.</a:t>
            </a:r>
          </a:p>
          <a:p>
            <a:pPr fontAlgn="base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buFontTx/>
              <a:buNone/>
            </a:pPr>
            <a:r>
              <a:rPr lang="ru-RU" altLang="ru-RU" sz="1600" dirty="0">
                <a:solidFill>
                  <a:srgbClr val="000000"/>
                </a:solidFill>
              </a:rPr>
              <a:t>Материалы электронных изданий «1С:Школа» доступны на дисках, </a:t>
            </a:r>
            <a:r>
              <a:rPr lang="ru-RU" altLang="ru-RU" sz="1600" dirty="0" smtClean="0">
                <a:solidFill>
                  <a:srgbClr val="000000"/>
                </a:solidFill>
              </a:rPr>
              <a:t>в </a:t>
            </a:r>
            <a:r>
              <a:rPr lang="ru-RU" altLang="ru-RU" sz="1600" dirty="0">
                <a:solidFill>
                  <a:srgbClr val="000000"/>
                </a:solidFill>
              </a:rPr>
              <a:t>электронном виде для платного скачивания и для онлайн-доступа </a:t>
            </a:r>
            <a:r>
              <a:rPr lang="ru-RU" altLang="ru-RU" sz="1600" dirty="0" smtClean="0">
                <a:solidFill>
                  <a:srgbClr val="000000"/>
                </a:solidFill>
              </a:rPr>
              <a:t>в </a:t>
            </a:r>
            <a:r>
              <a:rPr lang="ru-RU" altLang="ru-RU" sz="1600" dirty="0">
                <a:solidFill>
                  <a:srgbClr val="000000"/>
                </a:solidFill>
              </a:rPr>
              <a:t>сервисе «1С:Школа Онлайн»</a:t>
            </a:r>
            <a:r>
              <a:rPr lang="en-US" altLang="ru-RU" sz="1600" dirty="0">
                <a:solidFill>
                  <a:srgbClr val="000000"/>
                </a:solidFill>
              </a:rPr>
              <a:t> </a:t>
            </a:r>
            <a:r>
              <a:rPr lang="en-US" altLang="ru-RU" sz="1600" dirty="0">
                <a:solidFill>
                  <a:srgbClr val="000099"/>
                </a:solidFill>
              </a:rPr>
              <a:t>obr.1c.ru</a:t>
            </a:r>
            <a:r>
              <a:rPr lang="ru-RU" altLang="ru-RU" sz="1600" dirty="0">
                <a:solidFill>
                  <a:srgbClr val="000099"/>
                </a:solidFill>
              </a:rPr>
              <a:t>/</a:t>
            </a:r>
            <a:r>
              <a:rPr lang="en-US" altLang="ru-RU" sz="1600" dirty="0">
                <a:solidFill>
                  <a:srgbClr val="000099"/>
                </a:solidFill>
              </a:rPr>
              <a:t>online</a:t>
            </a:r>
            <a:r>
              <a:rPr lang="ru-RU" altLang="ru-RU" sz="1600" dirty="0">
                <a:solidFill>
                  <a:srgbClr val="000099"/>
                </a:solidFill>
              </a:rPr>
              <a:t>. </a:t>
            </a:r>
          </a:p>
          <a:p>
            <a:pPr fontAlgn="base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buFontTx/>
              <a:buNone/>
            </a:pPr>
            <a:endParaRPr lang="ru-RU" altLang="ru-RU" sz="1600" dirty="0">
              <a:solidFill>
                <a:srgbClr val="000099"/>
              </a:solidFill>
            </a:endParaRPr>
          </a:p>
        </p:txBody>
      </p:sp>
      <p:pic>
        <p:nvPicPr>
          <p:cNvPr id="14" name="Picture 19" descr="http://obr.1c.ru/upload/source/posob/russkiy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1728" y="357588"/>
            <a:ext cx="1152525" cy="115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1" descr="http://obr.1c.ru/upload/source/posob/MK-6.1_DV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1828" y="730650"/>
            <a:ext cx="1220787" cy="179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5" descr="http://obr.1c.ru/upload/source/posob/Biology10_front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5478" y="2559450"/>
            <a:ext cx="1227137" cy="1227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7" descr="http://obr.1c.ru/upload/source/posob/literat_4_front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2953" y="1554563"/>
            <a:ext cx="1138237" cy="113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3" descr="http://obr.1c.ru/upload/source/posob/chem10_front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4753" y="2719788"/>
            <a:ext cx="1119187" cy="1119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7126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258" name="Заголовок 6"/>
          <p:cNvSpPr>
            <a:spLocks noGrp="1"/>
          </p:cNvSpPr>
          <p:nvPr>
            <p:ph type="title" idx="4294967295"/>
          </p:nvPr>
        </p:nvSpPr>
        <p:spPr>
          <a:xfrm>
            <a:off x="1476374" y="-26988"/>
            <a:ext cx="7421563" cy="1081088"/>
          </a:xfrm>
        </p:spPr>
        <p:txBody>
          <a:bodyPr/>
          <a:lstStyle/>
          <a:p>
            <a:pPr algn="ctr">
              <a:lnSpc>
                <a:spcPct val="85000"/>
              </a:lnSpc>
            </a:pPr>
            <a:r>
              <a:rPr lang="ru-RU" altLang="ru-RU" sz="2000" dirty="0" smtClean="0"/>
              <a:t>Электронное обучение предмету информатика в школе, </a:t>
            </a:r>
            <a:br>
              <a:rPr lang="ru-RU" altLang="ru-RU" sz="2000" dirty="0" smtClean="0"/>
            </a:br>
            <a:r>
              <a:rPr lang="ru-RU" altLang="ru-RU" sz="2000" dirty="0" smtClean="0"/>
              <a:t>подготовка учителей информатики, </a:t>
            </a:r>
            <a:br>
              <a:rPr lang="ru-RU" altLang="ru-RU" sz="2000" dirty="0" smtClean="0"/>
            </a:br>
            <a:r>
              <a:rPr lang="ru-RU" altLang="ru-RU" sz="2000" dirty="0" smtClean="0"/>
              <a:t>изучение информатики с примерами в среде «1С:Предприятие»</a:t>
            </a:r>
          </a:p>
        </p:txBody>
      </p:sp>
      <p:sp>
        <p:nvSpPr>
          <p:cNvPr id="8" name="Объект 7"/>
          <p:cNvSpPr>
            <a:spLocks noGrp="1"/>
          </p:cNvSpPr>
          <p:nvPr>
            <p:ph sz="half" idx="4294967295"/>
          </p:nvPr>
        </p:nvSpPr>
        <p:spPr>
          <a:xfrm>
            <a:off x="152400" y="1268412"/>
            <a:ext cx="7294531" cy="5589587"/>
          </a:xfrm>
        </p:spPr>
        <p:txBody>
          <a:bodyPr/>
          <a:lstStyle/>
          <a:p>
            <a:pPr marL="355600" lvl="1" indent="-355600">
              <a:spcBef>
                <a:spcPts val="600"/>
              </a:spcBef>
              <a:buFontTx/>
              <a:buNone/>
              <a:defRPr/>
            </a:pPr>
            <a:r>
              <a:rPr lang="ru-RU" dirty="0" smtClean="0"/>
              <a:t>      Для электронного обучения информатике в школе и дома выпущены:</a:t>
            </a:r>
          </a:p>
          <a:p>
            <a:pPr marL="355600" lvl="1" indent="-355600">
              <a:spcBef>
                <a:spcPts val="600"/>
              </a:spcBef>
              <a:defRPr/>
            </a:pPr>
            <a:r>
              <a:rPr lang="ru-RU" dirty="0" smtClean="0"/>
              <a:t>электронные издания </a:t>
            </a:r>
            <a:r>
              <a:rPr lang="ru-RU" dirty="0" smtClean="0">
                <a:solidFill>
                  <a:schemeClr val="accent2"/>
                </a:solidFill>
              </a:rPr>
              <a:t>«1С:Школа</a:t>
            </a:r>
            <a:r>
              <a:rPr lang="ru-RU" dirty="0">
                <a:solidFill>
                  <a:schemeClr val="accent2"/>
                </a:solidFill>
              </a:rPr>
              <a:t>. </a:t>
            </a:r>
            <a:r>
              <a:rPr lang="ru-RU" dirty="0" smtClean="0">
                <a:solidFill>
                  <a:schemeClr val="accent2"/>
                </a:solidFill>
              </a:rPr>
              <a:t>Информатика» </a:t>
            </a:r>
            <a:r>
              <a:rPr lang="ru-RU" dirty="0" smtClean="0"/>
              <a:t>для 10 и </a:t>
            </a:r>
            <a:r>
              <a:rPr lang="ru-RU" dirty="0"/>
              <a:t>11 </a:t>
            </a:r>
            <a:r>
              <a:rPr lang="ru-RU" dirty="0" smtClean="0"/>
              <a:t>классов. В </a:t>
            </a:r>
            <a:r>
              <a:rPr lang="ru-RU" dirty="0"/>
              <a:t>2015 г. ЭИ «1С:Школа. Информатика, 10 </a:t>
            </a:r>
            <a:r>
              <a:rPr lang="ru-RU" dirty="0" err="1"/>
              <a:t>кл</a:t>
            </a:r>
            <a:r>
              <a:rPr lang="ru-RU" dirty="0"/>
              <a:t>. / 11 </a:t>
            </a:r>
            <a:r>
              <a:rPr lang="ru-RU" dirty="0" err="1"/>
              <a:t>кл</a:t>
            </a:r>
            <a:r>
              <a:rPr lang="ru-RU" dirty="0"/>
              <a:t>.» обновлены: новые версии содержат примеры заданий по информатике для школы в «1С:Предприятие 8.3». </a:t>
            </a:r>
          </a:p>
          <a:p>
            <a:pPr marL="355600" lvl="1" indent="-355600">
              <a:spcBef>
                <a:spcPts val="600"/>
              </a:spcBef>
              <a:defRPr/>
            </a:pPr>
            <a:r>
              <a:rPr lang="ru-RU" dirty="0" smtClean="0"/>
              <a:t>книга «Подготовка </a:t>
            </a:r>
            <a:r>
              <a:rPr lang="ru-RU" dirty="0"/>
              <a:t>учителя информатики с использованием образовательного комплекса </a:t>
            </a:r>
            <a:r>
              <a:rPr lang="ru-RU" dirty="0" smtClean="0"/>
              <a:t>"1С:Школа</a:t>
            </a:r>
            <a:r>
              <a:rPr lang="ru-RU" dirty="0"/>
              <a:t>. Информатика, 10 </a:t>
            </a:r>
            <a:r>
              <a:rPr lang="ru-RU" dirty="0" smtClean="0"/>
              <a:t>класс"»</a:t>
            </a:r>
          </a:p>
          <a:p>
            <a:pPr marL="355600" lvl="1" indent="-355600">
              <a:spcBef>
                <a:spcPts val="600"/>
              </a:spcBef>
              <a:defRPr/>
            </a:pPr>
            <a:r>
              <a:rPr lang="ru-RU" dirty="0" smtClean="0"/>
              <a:t>В </a:t>
            </a:r>
            <a:r>
              <a:rPr lang="ru-RU" dirty="0"/>
              <a:t>«1С:Школа. Онлайн» выпущен курс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chemeClr val="accent2"/>
                </a:solidFill>
              </a:rPr>
              <a:t>«1С:Репетитор</a:t>
            </a:r>
            <a:r>
              <a:rPr lang="ru-RU" dirty="0">
                <a:solidFill>
                  <a:schemeClr val="accent2"/>
                </a:solidFill>
              </a:rPr>
              <a:t>. Информатика. </a:t>
            </a:r>
            <a:r>
              <a:rPr lang="ru-RU" dirty="0" smtClean="0">
                <a:solidFill>
                  <a:schemeClr val="accent2"/>
                </a:solidFill>
              </a:rPr>
              <a:t>ЕГЭ»</a:t>
            </a:r>
            <a:endParaRPr lang="en-US" dirty="0" smtClean="0">
              <a:solidFill>
                <a:schemeClr val="accent2"/>
              </a:solidFill>
            </a:endParaRPr>
          </a:p>
          <a:p>
            <a:pPr marL="355600" lvl="1" indent="-355600">
              <a:spcBef>
                <a:spcPts val="600"/>
              </a:spcBef>
              <a:defRPr/>
            </a:pPr>
            <a:r>
              <a:rPr lang="ru-RU" dirty="0" smtClean="0"/>
              <a:t>Для </a:t>
            </a:r>
            <a:r>
              <a:rPr lang="ru-RU" dirty="0"/>
              <a:t>желающих самостоятельно изучать информатику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с </a:t>
            </a:r>
            <a:r>
              <a:rPr lang="ru-RU" dirty="0"/>
              <a:t>использованием языка «1С» выпущена книга Максима Радченко </a:t>
            </a:r>
            <a:r>
              <a:rPr lang="ru-RU" dirty="0">
                <a:solidFill>
                  <a:schemeClr val="accent2"/>
                </a:solidFill>
              </a:rPr>
              <a:t>«1С:Программирование для начинающих. Детям и родителям, менеджерам и руководителям. Разработка </a:t>
            </a:r>
            <a:r>
              <a:rPr lang="ru-RU" dirty="0" smtClean="0">
                <a:solidFill>
                  <a:schemeClr val="accent2"/>
                </a:solidFill>
              </a:rPr>
              <a:t/>
            </a:r>
            <a:br>
              <a:rPr lang="ru-RU" dirty="0" smtClean="0">
                <a:solidFill>
                  <a:schemeClr val="accent2"/>
                </a:solidFill>
              </a:rPr>
            </a:br>
            <a:r>
              <a:rPr lang="ru-RU" dirty="0" smtClean="0">
                <a:solidFill>
                  <a:schemeClr val="accent2"/>
                </a:solidFill>
              </a:rPr>
              <a:t>в </a:t>
            </a:r>
            <a:r>
              <a:rPr lang="ru-RU" dirty="0">
                <a:solidFill>
                  <a:schemeClr val="accent2"/>
                </a:solidFill>
              </a:rPr>
              <a:t>системе "1С:Предприятие 8.3</a:t>
            </a:r>
            <a:r>
              <a:rPr lang="ru-RU" dirty="0" smtClean="0">
                <a:solidFill>
                  <a:schemeClr val="accent2"/>
                </a:solidFill>
              </a:rPr>
              <a:t>"» </a:t>
            </a:r>
            <a:r>
              <a:rPr lang="ru-RU" dirty="0" smtClean="0"/>
              <a:t>(М.: 1С-Паблишинг, 2017)</a:t>
            </a:r>
            <a:endParaRPr lang="ru-RU" dirty="0"/>
          </a:p>
          <a:p>
            <a:pPr marL="355600" lvl="1" indent="-355600">
              <a:lnSpc>
                <a:spcPct val="75000"/>
              </a:lnSpc>
              <a:spcBef>
                <a:spcPts val="600"/>
              </a:spcBef>
              <a:defRPr/>
            </a:pPr>
            <a:endParaRPr lang="ru-RU" sz="1600" dirty="0" smtClean="0"/>
          </a:p>
        </p:txBody>
      </p:sp>
      <p:pic>
        <p:nvPicPr>
          <p:cNvPr id="480266" name="Pictur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6931" y="764704"/>
            <a:ext cx="1429922" cy="2152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708688"/>
                  </a:outerShdw>
                </a:effectLst>
              </a14:hiddenEffects>
            </a:ext>
          </a:extLst>
        </p:spPr>
      </p:pic>
      <p:pic>
        <p:nvPicPr>
          <p:cNvPr id="480264" name="Picture 1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2611" y="2492896"/>
            <a:ext cx="1318034" cy="189649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80269" name="Picture 2" descr="1С:Репетитор. Информатика. ЕГЭ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3850940"/>
            <a:ext cx="1075163" cy="1076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0912" y="4565981"/>
            <a:ext cx="1944440" cy="2622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323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7"/>
          <p:cNvSpPr txBox="1">
            <a:spLocks noChangeArrowheads="1"/>
          </p:cNvSpPr>
          <p:nvPr/>
        </p:nvSpPr>
        <p:spPr bwMode="auto">
          <a:xfrm>
            <a:off x="6767513" y="1308100"/>
            <a:ext cx="2376487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ru-RU" altLang="ru-RU" sz="1600">
              <a:solidFill>
                <a:schemeClr val="accent2"/>
              </a:solidFill>
            </a:endParaRPr>
          </a:p>
        </p:txBody>
      </p:sp>
      <p:sp>
        <p:nvSpPr>
          <p:cNvPr id="746500" name="Rectangle 2"/>
          <p:cNvSpPr txBox="1">
            <a:spLocks noChangeArrowheads="1"/>
          </p:cNvSpPr>
          <p:nvPr/>
        </p:nvSpPr>
        <p:spPr bwMode="auto">
          <a:xfrm>
            <a:off x="1514475" y="180975"/>
            <a:ext cx="7089974" cy="71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sz="2800" b="1" dirty="0">
                <a:solidFill>
                  <a:srgbClr val="C00000"/>
                </a:solidFill>
              </a:rPr>
              <a:t>1С:Клуб </a:t>
            </a:r>
            <a:r>
              <a:rPr lang="ru-RU" altLang="ru-RU" sz="2800" b="1" dirty="0" smtClean="0">
                <a:solidFill>
                  <a:srgbClr val="C00000"/>
                </a:solidFill>
              </a:rPr>
              <a:t>программистов. </a:t>
            </a:r>
            <a:r>
              <a:rPr lang="ru-RU" altLang="ru-RU" sz="2800" b="1" dirty="0" smtClean="0">
                <a:solidFill>
                  <a:srgbClr val="C00000"/>
                </a:solidFill>
                <a:ea typeface="+mj-ea"/>
                <a:cs typeface="+mj-cs"/>
              </a:rPr>
              <a:t>Курсы программирования для школьников</a:t>
            </a:r>
            <a:endParaRPr lang="ru-RU" altLang="ru-RU" sz="2800" b="1" dirty="0">
              <a:solidFill>
                <a:srgbClr val="C00000"/>
              </a:solidFill>
              <a:ea typeface="+mj-ea"/>
              <a:cs typeface="+mj-cs"/>
            </a:endParaRPr>
          </a:p>
        </p:txBody>
      </p:sp>
      <p:sp>
        <p:nvSpPr>
          <p:cNvPr id="111622" name="Объект 2"/>
          <p:cNvSpPr>
            <a:spLocks noGrp="1"/>
          </p:cNvSpPr>
          <p:nvPr>
            <p:ph idx="4294967295"/>
          </p:nvPr>
        </p:nvSpPr>
        <p:spPr>
          <a:xfrm>
            <a:off x="287339" y="1452563"/>
            <a:ext cx="4932734" cy="2552700"/>
          </a:xfrm>
        </p:spPr>
        <p:txBody>
          <a:bodyPr>
            <a:normAutofit fontScale="92500" lnSpcReduction="10000"/>
          </a:bodyPr>
          <a:lstStyle/>
          <a:p>
            <a:pPr marL="0" indent="0" eaLnBrk="1" hangingPunct="1">
              <a:spcBef>
                <a:spcPts val="800"/>
              </a:spcBef>
              <a:buFontTx/>
              <a:buNone/>
              <a:defRPr/>
            </a:pPr>
            <a:r>
              <a:rPr lang="ru-RU" altLang="ru-RU" sz="1800" b="1" dirty="0" smtClean="0"/>
              <a:t>1С:Клуб программистов </a:t>
            </a:r>
            <a:r>
              <a:rPr lang="ru-RU" altLang="ru-RU" sz="1800" dirty="0" smtClean="0"/>
              <a:t>– это программа дополнительного образования для школьников от Фирмы «1С», который реализуется в течение 5 лет</a:t>
            </a:r>
          </a:p>
          <a:p>
            <a:pPr marL="0" indent="0" eaLnBrk="1" hangingPunct="1">
              <a:spcBef>
                <a:spcPts val="800"/>
              </a:spcBef>
              <a:buFontTx/>
              <a:buNone/>
              <a:defRPr/>
            </a:pPr>
            <a:r>
              <a:rPr lang="ru-RU" altLang="ru-RU" sz="1800" kern="1200" dirty="0"/>
              <a:t>Подготовлена </a:t>
            </a:r>
            <a:r>
              <a:rPr lang="ru-RU" altLang="ru-RU" sz="1800" kern="1200" dirty="0" smtClean="0"/>
              <a:t>современная </a:t>
            </a:r>
            <a:r>
              <a:rPr lang="ru-RU" altLang="ru-RU" sz="1800" b="1" kern="1200" dirty="0" smtClean="0"/>
              <a:t>линейка </a:t>
            </a:r>
            <a:r>
              <a:rPr lang="ru-RU" altLang="ru-RU" sz="1800" b="1" kern="1200" dirty="0"/>
              <a:t>курсов </a:t>
            </a:r>
            <a:r>
              <a:rPr lang="ru-RU" altLang="ru-RU" sz="1800" kern="1200" dirty="0"/>
              <a:t>от основ до олимпиадного программирования. Проведена экспертиза курсов, получены рекомендации от ФИРО </a:t>
            </a:r>
            <a:r>
              <a:rPr lang="ru-RU" altLang="ru-RU" sz="1800" kern="1200" dirty="0">
                <a:solidFill>
                  <a:schemeClr val="accent2"/>
                </a:solidFill>
              </a:rPr>
              <a:t>(Федеральный Институт Развития Образования). </a:t>
            </a:r>
            <a:endParaRPr lang="ru-RU" altLang="ru-RU" sz="1800" dirty="0">
              <a:solidFill>
                <a:schemeClr val="accent2"/>
              </a:solidFill>
            </a:endParaRPr>
          </a:p>
          <a:p>
            <a:pPr marL="0" indent="0" eaLnBrk="1" hangingPunct="1">
              <a:spcBef>
                <a:spcPts val="800"/>
              </a:spcBef>
              <a:buFontTx/>
              <a:buNone/>
              <a:defRPr/>
            </a:pPr>
            <a:endParaRPr lang="ru-RU" altLang="ru-RU" sz="1800" dirty="0">
              <a:solidFill>
                <a:schemeClr val="accent2"/>
              </a:solidFill>
            </a:endParaRPr>
          </a:p>
        </p:txBody>
      </p:sp>
      <p:pic>
        <p:nvPicPr>
          <p:cNvPr id="8198" name="Picture 6" descr="C:\Users\Emelina_E\AppData\Roaming\Skype\emelina_evgenia\media_messaging\media_cache_v3\^FAD69F96C8E9C130036AE2E1181D1970DBA8686D8E5622A915^pimgpsh_fullsize_dist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9688" y="522288"/>
            <a:ext cx="3849687" cy="2354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9" name="Объект 2"/>
          <p:cNvSpPr txBox="1">
            <a:spLocks/>
          </p:cNvSpPr>
          <p:nvPr/>
        </p:nvSpPr>
        <p:spPr bwMode="auto">
          <a:xfrm>
            <a:off x="179389" y="4149725"/>
            <a:ext cx="8425060" cy="237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 eaLnBrk="1" hangingPunct="1">
              <a:spcBef>
                <a:spcPts val="800"/>
              </a:spcBef>
            </a:pPr>
            <a:r>
              <a:rPr lang="ru-RU" altLang="ru-RU" sz="1800" dirty="0"/>
              <a:t>Современные и интересные программы обучения – необходимая теория и обязательная практика</a:t>
            </a:r>
          </a:p>
          <a:p>
            <a:pPr eaLnBrk="1" hangingPunct="1">
              <a:spcBef>
                <a:spcPts val="800"/>
              </a:spcBef>
            </a:pPr>
            <a:r>
              <a:rPr lang="ru-RU" altLang="ru-RU" sz="1800" dirty="0"/>
              <a:t>Разработанные методики </a:t>
            </a:r>
            <a:r>
              <a:rPr lang="ru-RU" altLang="ru-RU" sz="1800" dirty="0" smtClean="0"/>
              <a:t>можно использовать при </a:t>
            </a:r>
            <a:r>
              <a:rPr lang="ru-RU" altLang="ru-RU" sz="1800" dirty="0"/>
              <a:t>составлении своей образовательной программы, а также при организации дополнительного образования в учебных заведениях</a:t>
            </a:r>
          </a:p>
          <a:p>
            <a:pPr eaLnBrk="1" hangingPunct="1">
              <a:spcBef>
                <a:spcPts val="800"/>
              </a:spcBef>
            </a:pPr>
            <a:r>
              <a:rPr lang="ru-RU" altLang="ru-RU" sz="1800" dirty="0"/>
              <a:t>Предусмотрены специальные цены на методические пособия для государственных образовательных организаций</a:t>
            </a:r>
          </a:p>
          <a:p>
            <a:pPr eaLnBrk="1" hangingPunct="1">
              <a:spcBef>
                <a:spcPts val="800"/>
              </a:spcBef>
            </a:pPr>
            <a:endParaRPr lang="ru-RU" altLang="ru-RU" sz="1800" dirty="0"/>
          </a:p>
        </p:txBody>
      </p:sp>
      <p:sp>
        <p:nvSpPr>
          <p:cNvPr id="9" name="Прямоугольник 5"/>
          <p:cNvSpPr>
            <a:spLocks noChangeArrowheads="1"/>
          </p:cNvSpPr>
          <p:nvPr/>
        </p:nvSpPr>
        <p:spPr bwMode="auto">
          <a:xfrm>
            <a:off x="5364088" y="3068960"/>
            <a:ext cx="3708400" cy="614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762" tIns="48381" rIns="96762" bIns="48381">
            <a:spAutoFit/>
          </a:bodyPr>
          <a:lstStyle>
            <a:lvl1pPr eaLnBrk="0" hangingPunct="0">
              <a:spcBef>
                <a:spcPct val="20000"/>
              </a:spcBef>
              <a:buClr>
                <a:srgbClr val="CC0000"/>
              </a:buClr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0000"/>
              </a:buClr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C0000"/>
              </a:buClr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C0000"/>
              </a:buClr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C0000"/>
              </a:buClr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r>
              <a:rPr lang="ru-RU" altLang="ru-RU" sz="1400" b="1" dirty="0">
                <a:solidFill>
                  <a:srgbClr val="C00000"/>
                </a:solidFill>
              </a:rPr>
              <a:t>17</a:t>
            </a:r>
            <a:r>
              <a:rPr lang="en-US" altLang="ru-RU" sz="1400" b="1" dirty="0">
                <a:solidFill>
                  <a:srgbClr val="C00000"/>
                </a:solidFill>
              </a:rPr>
              <a:t>4</a:t>
            </a:r>
            <a:r>
              <a:rPr lang="ru-RU" altLang="ru-RU" sz="1400" b="1" dirty="0">
                <a:solidFill>
                  <a:srgbClr val="C00000"/>
                </a:solidFill>
              </a:rPr>
              <a:t> филиала по России и СНГ</a:t>
            </a:r>
            <a:br>
              <a:rPr lang="ru-RU" altLang="ru-RU" sz="1400" b="1" dirty="0">
                <a:solidFill>
                  <a:srgbClr val="C00000"/>
                </a:solidFill>
              </a:rPr>
            </a:br>
            <a:r>
              <a:rPr lang="ru-RU" altLang="ru-RU" sz="1400" b="1" dirty="0">
                <a:solidFill>
                  <a:srgbClr val="C00000"/>
                </a:solidFill>
              </a:rPr>
              <a:t>Более 25 тыс. пройденных модулей</a:t>
            </a:r>
            <a:br>
              <a:rPr lang="ru-RU" altLang="ru-RU" sz="1400" b="1" dirty="0">
                <a:solidFill>
                  <a:srgbClr val="C00000"/>
                </a:solidFill>
              </a:rPr>
            </a:br>
            <a:r>
              <a:rPr lang="ru-RU" altLang="ru-RU" sz="1400" b="1" dirty="0">
                <a:solidFill>
                  <a:srgbClr val="C00000"/>
                </a:solidFill>
              </a:rPr>
              <a:t>10 тыс. </a:t>
            </a:r>
            <a:r>
              <a:rPr lang="ru-RU" altLang="ru-RU" sz="1400" b="1" dirty="0" smtClean="0">
                <a:solidFill>
                  <a:srgbClr val="C00000"/>
                </a:solidFill>
              </a:rPr>
              <a:t>выпускников</a:t>
            </a:r>
            <a:endParaRPr lang="ru-RU" altLang="ru-RU" sz="1500" dirty="0">
              <a:solidFill>
                <a:srgbClr val="00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3568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ChangeArrowheads="1"/>
          </p:cNvSpPr>
          <p:nvPr/>
        </p:nvSpPr>
        <p:spPr bwMode="auto">
          <a:xfrm>
            <a:off x="211530" y="1052736"/>
            <a:ext cx="6913562" cy="52562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defTabSz="808038" eaLnBrk="0" hangingPunct="0"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622300" indent="-171450" defTabSz="808038" eaLnBrk="0" hangingPunct="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indent="-268288" defTabSz="808038" eaLnBrk="0" hangingPunct="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717675" indent="-304800" defTabSz="808038" eaLnBrk="0" hangingPunct="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133600" indent="-304800" defTabSz="808038" eaLnBrk="0" hangingPunct="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90800" indent="-3048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3048000" indent="-3048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505200" indent="-3048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962400" indent="-3048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 marL="0" lvl="2" eaLnBrk="1" hangingPunct="1">
              <a:spcBef>
                <a:spcPct val="0"/>
              </a:spcBef>
              <a:buFontTx/>
              <a:buNone/>
            </a:pPr>
            <a:r>
              <a:rPr lang="ru-RU" altLang="ru-RU" sz="2000" dirty="0"/>
              <a:t>Курсы для начинающих</a:t>
            </a:r>
            <a:r>
              <a:rPr lang="en-US" altLang="ru-RU" sz="2000" dirty="0"/>
              <a:t> </a:t>
            </a:r>
            <a:r>
              <a:rPr lang="ru-RU" altLang="ru-RU" sz="2000" dirty="0"/>
              <a:t>позволяют зародить интерес и повысить его до уровня самостоятельной работы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 sz="1900" dirty="0"/>
              <a:t>Программирование</a:t>
            </a:r>
            <a:r>
              <a:rPr lang="en-US" altLang="ru-RU" sz="1900" dirty="0"/>
              <a:t> </a:t>
            </a:r>
            <a:r>
              <a:rPr lang="ru-RU" altLang="ru-RU" sz="1900" dirty="0"/>
              <a:t>на </a:t>
            </a:r>
            <a:r>
              <a:rPr lang="en-US" altLang="ru-RU" sz="1900" dirty="0"/>
              <a:t>Java</a:t>
            </a:r>
            <a:r>
              <a:rPr lang="ru-RU" altLang="ru-RU" sz="1900" dirty="0"/>
              <a:t> 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 sz="1900" dirty="0"/>
              <a:t>Программирование</a:t>
            </a:r>
            <a:r>
              <a:rPr lang="en-US" altLang="ru-RU" sz="1900" dirty="0"/>
              <a:t> </a:t>
            </a:r>
            <a:r>
              <a:rPr lang="ru-RU" altLang="ru-RU" sz="1900" dirty="0"/>
              <a:t>в 1С:Предприятие</a:t>
            </a:r>
            <a:endParaRPr lang="en-US" altLang="ru-RU" sz="1900" dirty="0"/>
          </a:p>
          <a:p>
            <a:pPr eaLnBrk="1" hangingPunct="1">
              <a:spcBef>
                <a:spcPct val="0"/>
              </a:spcBef>
            </a:pPr>
            <a:r>
              <a:rPr lang="ru-RU" altLang="ru-RU" sz="1900" dirty="0"/>
              <a:t>Современная </a:t>
            </a:r>
            <a:r>
              <a:rPr lang="en-US" altLang="ru-RU" sz="1900" dirty="0"/>
              <a:t>web-</a:t>
            </a:r>
            <a:r>
              <a:rPr lang="ru-RU" altLang="ru-RU" sz="1900" dirty="0"/>
              <a:t>разработка</a:t>
            </a:r>
          </a:p>
          <a:p>
            <a:pPr eaLnBrk="1" hangingPunct="1">
              <a:spcBef>
                <a:spcPct val="0"/>
              </a:spcBef>
            </a:pPr>
            <a:r>
              <a:rPr lang="en-US" altLang="ru-RU" sz="1900" dirty="0"/>
              <a:t>Java </a:t>
            </a:r>
            <a:r>
              <a:rPr lang="ru-RU" altLang="ru-RU" sz="1900" dirty="0"/>
              <a:t>для мобильных</a:t>
            </a:r>
          </a:p>
          <a:p>
            <a:pPr marL="0" lvl="2" eaLnBrk="1" hangingPunct="1">
              <a:spcBef>
                <a:spcPct val="0"/>
              </a:spcBef>
              <a:buFontTx/>
              <a:buNone/>
            </a:pPr>
            <a:r>
              <a:rPr lang="ru-RU" altLang="ru-RU" sz="2000" dirty="0"/>
              <a:t>Новые интерактивные курсы для школьников позволяют увлечь ребят за счет взаимодействия с предметом конструирования.</a:t>
            </a:r>
            <a:endParaRPr lang="en-US" altLang="ru-RU" sz="2000" dirty="0"/>
          </a:p>
          <a:p>
            <a:pPr eaLnBrk="1" hangingPunct="1">
              <a:spcBef>
                <a:spcPct val="0"/>
              </a:spcBef>
            </a:pPr>
            <a:r>
              <a:rPr lang="ru-RU" altLang="ru-RU" sz="1900" dirty="0"/>
              <a:t>3</a:t>
            </a:r>
            <a:r>
              <a:rPr lang="en-US" altLang="ru-RU" sz="1900" dirty="0"/>
              <a:t>D</a:t>
            </a:r>
            <a:r>
              <a:rPr lang="ru-RU" altLang="ru-RU" sz="1900" dirty="0" smtClean="0"/>
              <a:t>-моделирование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 sz="1900" dirty="0" smtClean="0"/>
              <a:t>Основы </a:t>
            </a:r>
            <a:r>
              <a:rPr lang="ru-RU" altLang="ru-RU" sz="1900" dirty="0"/>
              <a:t>3D-моделирования и </a:t>
            </a:r>
            <a:r>
              <a:rPr lang="ru-RU" altLang="ru-RU" sz="1900" dirty="0" err="1"/>
              <a:t>прототипирования</a:t>
            </a:r>
            <a:r>
              <a:rPr lang="ru-RU" altLang="ru-RU" sz="1900" dirty="0"/>
              <a:t>. Модуль </a:t>
            </a:r>
            <a:r>
              <a:rPr lang="ru-RU" altLang="ru-RU" sz="1900" dirty="0" smtClean="0"/>
              <a:t>2  </a:t>
            </a:r>
            <a:endParaRPr lang="ru-RU" altLang="ru-RU" sz="1900" dirty="0"/>
          </a:p>
          <a:p>
            <a:pPr eaLnBrk="1" hangingPunct="1">
              <a:spcBef>
                <a:spcPct val="0"/>
              </a:spcBef>
            </a:pPr>
            <a:r>
              <a:rPr lang="ru-RU" altLang="ru-RU" sz="1900" dirty="0"/>
              <a:t>Робототехника</a:t>
            </a:r>
          </a:p>
          <a:p>
            <a:pPr marL="0" lvl="2" eaLnBrk="1" hangingPunct="1">
              <a:spcBef>
                <a:spcPct val="0"/>
              </a:spcBef>
              <a:buFontTx/>
              <a:buNone/>
            </a:pPr>
            <a:r>
              <a:rPr lang="ru-RU" altLang="ru-RU" sz="2000" dirty="0"/>
              <a:t>Курсы для продолжающих обучение </a:t>
            </a:r>
            <a:r>
              <a:rPr lang="ru-RU" altLang="ru-RU" sz="2000" smtClean="0"/>
              <a:t>расширяют кругозор </a:t>
            </a:r>
            <a:endParaRPr lang="ru-RU" altLang="ru-RU" sz="2000" dirty="0"/>
          </a:p>
          <a:p>
            <a:pPr marL="0" lvl="2" eaLnBrk="1" hangingPunct="1">
              <a:spcBef>
                <a:spcPct val="0"/>
              </a:spcBef>
            </a:pPr>
            <a:r>
              <a:rPr lang="ru-RU" altLang="ru-RU" sz="1900" dirty="0"/>
              <a:t>Алгоритмическое программирование</a:t>
            </a:r>
          </a:p>
          <a:p>
            <a:pPr marL="0" lvl="2" eaLnBrk="1" hangingPunct="1">
              <a:spcBef>
                <a:spcPct val="0"/>
              </a:spcBef>
            </a:pPr>
            <a:r>
              <a:rPr lang="ru-RU" altLang="ru-RU" sz="1900" dirty="0"/>
              <a:t>Управление разработкой программных продуктов</a:t>
            </a:r>
          </a:p>
          <a:p>
            <a:pPr marL="0" lvl="2" eaLnBrk="1" hangingPunct="1">
              <a:spcBef>
                <a:spcPct val="0"/>
              </a:spcBef>
            </a:pPr>
            <a:r>
              <a:rPr lang="ru-RU" altLang="ru-RU" sz="1900" dirty="0"/>
              <a:t>Системное администрирование </a:t>
            </a:r>
          </a:p>
          <a:p>
            <a:pPr marL="0" lvl="2" eaLnBrk="1" hangingPunct="1">
              <a:spcBef>
                <a:spcPct val="0"/>
              </a:spcBef>
            </a:pPr>
            <a:r>
              <a:rPr lang="ru-RU" altLang="ru-RU" sz="1900" dirty="0"/>
              <a:t>Подготовка к ЕГЭ по информатике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700" dirty="0"/>
          </a:p>
        </p:txBody>
      </p:sp>
      <p:sp>
        <p:nvSpPr>
          <p:cNvPr id="9219" name="Rectangle 2"/>
          <p:cNvSpPr txBox="1">
            <a:spLocks noChangeArrowheads="1"/>
          </p:cNvSpPr>
          <p:nvPr/>
        </p:nvSpPr>
        <p:spPr bwMode="auto">
          <a:xfrm>
            <a:off x="1763713" y="85725"/>
            <a:ext cx="5513387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ru-RU" altLang="ru-RU" sz="2800" b="1" dirty="0">
                <a:solidFill>
                  <a:srgbClr val="C00000"/>
                </a:solidFill>
              </a:rPr>
              <a:t>Линейка курсов для школьников</a:t>
            </a:r>
          </a:p>
        </p:txBody>
      </p:sp>
      <p:pic>
        <p:nvPicPr>
          <p:cNvPr id="9220" name="Picture 16" descr="C:\Users\Emelina_E\Desktop\лого\СА лого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7063" y="5500688"/>
            <a:ext cx="1008062" cy="950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10" descr="C:\Users\Emelina_E\Desktop\лого\моб лог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6238" y="2257425"/>
            <a:ext cx="1016000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11" descr="C:\Users\Emelina_E\Desktop\лого\роб лого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5125" y="3233738"/>
            <a:ext cx="1025525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12" descr="C:\Users\Emelina_E\Desktop\лого\3D лого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7063" y="3303588"/>
            <a:ext cx="1008062" cy="1017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13" descr="C:\Users\Emelina_E\Desktop\лого\web лого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2775" y="2184400"/>
            <a:ext cx="1049338" cy="1049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5" name="Picture 15" descr="C:\Users\Emelina_E\Desktop\лого\1c лого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4338" y="1168400"/>
            <a:ext cx="1017587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6" name="Picture 16" descr="C:\Users\Emelina_E\Desktop\лого\java лого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2775" y="1168400"/>
            <a:ext cx="1073150" cy="1065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7" name="Picture 13" descr="C:\Users\Emelina_E\Desktop\лого\Алг лого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8650" y="4500563"/>
            <a:ext cx="1017588" cy="93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8" name="Picture 15" descr="C:\Users\Emelina_E\Desktop\лого\Упр лого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2913" y="4524375"/>
            <a:ext cx="960437" cy="87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9" name="Picture 14" descr="C:\Users\Emelina_E\Desktop\лого\ЕГЭ лого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1488" y="5500688"/>
            <a:ext cx="992187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44484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white">
  <a:themeElements>
    <a:clrScheme name="1_whit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white">
      <a:majorFont>
        <a:latin typeface="Arial Black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whi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whi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whi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whit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whi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whi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whi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914_шаблон">
  <a:themeElements>
    <a:clrScheme name="914_шаблон 1">
      <a:dk1>
        <a:srgbClr val="5F0000"/>
      </a:dk1>
      <a:lt1>
        <a:srgbClr val="FFFFFF"/>
      </a:lt1>
      <a:dk2>
        <a:srgbClr val="CC3300"/>
      </a:dk2>
      <a:lt2>
        <a:srgbClr val="808080"/>
      </a:lt2>
      <a:accent1>
        <a:srgbClr val="F9E383"/>
      </a:accent1>
      <a:accent2>
        <a:srgbClr val="369900"/>
      </a:accent2>
      <a:accent3>
        <a:srgbClr val="FFFFFF"/>
      </a:accent3>
      <a:accent4>
        <a:srgbClr val="500000"/>
      </a:accent4>
      <a:accent5>
        <a:srgbClr val="FBEFC1"/>
      </a:accent5>
      <a:accent6>
        <a:srgbClr val="308A00"/>
      </a:accent6>
      <a:hlink>
        <a:srgbClr val="0033CC"/>
      </a:hlink>
      <a:folHlink>
        <a:srgbClr val="CC3300"/>
      </a:folHlink>
    </a:clrScheme>
    <a:fontScheme name="914_шаблон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9E383">
            <a:alpha val="50000"/>
          </a:srgbClr>
        </a:solidFill>
        <a:ln w="44450" cap="flat" cmpd="sng" algn="ctr">
          <a:solidFill>
            <a:srgbClr val="CC33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1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2000" b="1" i="0" u="none" strike="noStrike" cap="none" normalizeH="0" baseline="0" smtClean="0">
            <a:ln>
              <a:noFill/>
            </a:ln>
            <a:solidFill>
              <a:srgbClr val="008000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9E383">
            <a:alpha val="50000"/>
          </a:srgbClr>
        </a:solidFill>
        <a:ln w="44450" cap="flat" cmpd="sng" algn="ctr">
          <a:solidFill>
            <a:srgbClr val="CC33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1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2000" b="1" i="0" u="none" strike="noStrike" cap="none" normalizeH="0" baseline="0" smtClean="0">
            <a:ln>
              <a:noFill/>
            </a:ln>
            <a:solidFill>
              <a:srgbClr val="008000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914_шаблон 1">
        <a:dk1>
          <a:srgbClr val="5F0000"/>
        </a:dk1>
        <a:lt1>
          <a:srgbClr val="FFFFFF"/>
        </a:lt1>
        <a:dk2>
          <a:srgbClr val="CC3300"/>
        </a:dk2>
        <a:lt2>
          <a:srgbClr val="808080"/>
        </a:lt2>
        <a:accent1>
          <a:srgbClr val="F9E383"/>
        </a:accent1>
        <a:accent2>
          <a:srgbClr val="369900"/>
        </a:accent2>
        <a:accent3>
          <a:srgbClr val="FFFFFF"/>
        </a:accent3>
        <a:accent4>
          <a:srgbClr val="500000"/>
        </a:accent4>
        <a:accent5>
          <a:srgbClr val="FBEFC1"/>
        </a:accent5>
        <a:accent6>
          <a:srgbClr val="308A00"/>
        </a:accent6>
        <a:hlink>
          <a:srgbClr val="0033CC"/>
        </a:hlink>
        <a:folHlink>
          <a:srgbClr val="CC33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Специальное оформление">
  <a:themeElements>
    <a:clrScheme name="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пециальное оформление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904</TotalTime>
  <Words>2509</Words>
  <Application>Microsoft Office PowerPoint</Application>
  <PresentationFormat>Экран (4:3)</PresentationFormat>
  <Paragraphs>360</Paragraphs>
  <Slides>39</Slides>
  <Notes>13</Notes>
  <HiddenSlides>0</HiddenSlides>
  <MMClips>0</MMClips>
  <ScaleCrop>false</ScaleCrop>
  <HeadingPairs>
    <vt:vector size="6" baseType="variant">
      <vt:variant>
        <vt:lpstr>Тема</vt:lpstr>
      </vt:variant>
      <vt:variant>
        <vt:i4>3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3" baseType="lpstr">
      <vt:lpstr>1_white</vt:lpstr>
      <vt:lpstr>914_шаблон</vt:lpstr>
      <vt:lpstr>Специальное оформление</vt:lpstr>
      <vt:lpstr>Диаграмма</vt:lpstr>
      <vt:lpstr>Тенденции в организации обучения информационным технологиям</vt:lpstr>
      <vt:lpstr>Тенденции </vt:lpstr>
      <vt:lpstr>Профстандарты</vt:lpstr>
      <vt:lpstr>Презентация PowerPoint</vt:lpstr>
      <vt:lpstr>ИКТ-компетентность педагога</vt:lpstr>
      <vt:lpstr>Презентация PowerPoint</vt:lpstr>
      <vt:lpstr>Электронное обучение предмету информатика в школе,  подготовка учителей информатики,  изучение информатики с примерами в среде «1С:Предприятие»</vt:lpstr>
      <vt:lpstr>Презентация PowerPoint</vt:lpstr>
      <vt:lpstr>Презентация PowerPoint</vt:lpstr>
      <vt:lpstr>Презентация PowerPoint</vt:lpstr>
      <vt:lpstr>Налаживаем взаимодействие между 1С:Клубами программистов</vt:lpstr>
      <vt:lpstr>Презентация PowerPoint</vt:lpstr>
      <vt:lpstr>Проектный подход к обучению ИТ</vt:lpstr>
      <vt:lpstr>Презентация PowerPoint</vt:lpstr>
      <vt:lpstr>Презентация PowerPoint</vt:lpstr>
      <vt:lpstr>Презентация PowerPoint</vt:lpstr>
      <vt:lpstr>Сервисы</vt:lpstr>
      <vt:lpstr>Сервисы 1С:ИТС</vt:lpstr>
      <vt:lpstr>ИТС ПРОФ ВУЗ – сервисы 1С в учебном процессе </vt:lpstr>
      <vt:lpstr>Мастер-классы 1С:ИТС как способ обучения</vt:lpstr>
      <vt:lpstr>Пособие «Сервисы 1С»</vt:lpstr>
      <vt:lpstr>Презентация PowerPoint</vt:lpstr>
      <vt:lpstr>Мобильные приложения </vt:lpstr>
      <vt:lpstr>мобильные приложения</vt:lpstr>
      <vt:lpstr>Мастер-классы</vt:lpstr>
      <vt:lpstr>Изучение пп класса ERP</vt:lpstr>
      <vt:lpstr>Презентация PowerPoint</vt:lpstr>
      <vt:lpstr>Презентация PowerPoint</vt:lpstr>
      <vt:lpstr>Курсы по "1С:ERP Управление предприятием 2"</vt:lpstr>
      <vt:lpstr>Преподавание  ERP </vt:lpstr>
      <vt:lpstr>Интегрированная информационно-образовательная среда</vt:lpstr>
      <vt:lpstr>Интегрированная информационно-образовательная среда</vt:lpstr>
      <vt:lpstr>ФГОС3+ ВПО и Электронная информационно-образовательная среда вуза (ЭИОС)</vt:lpstr>
      <vt:lpstr>Вариант концепции построения ЭИОС + ЭБ вуза</vt:lpstr>
      <vt:lpstr>Обучение преподавателей</vt:lpstr>
      <vt:lpstr>Презентация PowerPoint</vt:lpstr>
      <vt:lpstr>Рекомендации по встраиванию сертифицированных учебных курсов фирмы «1С» в образовательные программы вузов под ред. А.Ю. Филипповича</vt:lpstr>
      <vt:lpstr>сертифицированные учебные курсы 1С готовы  для встраивания в образовательные программы (https://www.1c.ru/rus/partners/training/default.jsp)</vt:lpstr>
      <vt:lpstr>Благодарю за внимание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Особенности обучения сложным многофункциональным программным продуктам</dc:title>
  <dc:creator>Диго Светлана</dc:creator>
  <cp:lastModifiedBy>Диго Светлана</cp:lastModifiedBy>
  <cp:revision>51</cp:revision>
  <dcterms:created xsi:type="dcterms:W3CDTF">2017-04-20T09:55:23Z</dcterms:created>
  <dcterms:modified xsi:type="dcterms:W3CDTF">2017-05-05T09:22:18Z</dcterms:modified>
</cp:coreProperties>
</file>